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8"/>
  </p:notesMasterIdLst>
  <p:sldIdLst>
    <p:sldId id="256" r:id="rId2"/>
    <p:sldId id="257" r:id="rId3"/>
    <p:sldId id="258" r:id="rId4"/>
    <p:sldId id="259" r:id="rId5"/>
    <p:sldId id="275" r:id="rId6"/>
    <p:sldId id="330" r:id="rId7"/>
    <p:sldId id="328" r:id="rId8"/>
    <p:sldId id="260" r:id="rId9"/>
    <p:sldId id="276" r:id="rId10"/>
    <p:sldId id="305" r:id="rId11"/>
    <p:sldId id="283" r:id="rId12"/>
    <p:sldId id="261" r:id="rId13"/>
    <p:sldId id="278" r:id="rId14"/>
    <p:sldId id="280" r:id="rId15"/>
    <p:sldId id="284" r:id="rId16"/>
    <p:sldId id="263" r:id="rId17"/>
    <p:sldId id="264" r:id="rId18"/>
    <p:sldId id="304" r:id="rId19"/>
    <p:sldId id="315" r:id="rId20"/>
    <p:sldId id="306" r:id="rId21"/>
    <p:sldId id="329" r:id="rId22"/>
    <p:sldId id="274" r:id="rId23"/>
    <p:sldId id="300" r:id="rId24"/>
    <p:sldId id="307" r:id="rId25"/>
    <p:sldId id="271" r:id="rId26"/>
    <p:sldId id="272" r:id="rId27"/>
    <p:sldId id="268" r:id="rId28"/>
    <p:sldId id="262" r:id="rId29"/>
    <p:sldId id="282" r:id="rId30"/>
    <p:sldId id="269" r:id="rId31"/>
    <p:sldId id="281" r:id="rId32"/>
    <p:sldId id="293" r:id="rId33"/>
    <p:sldId id="294" r:id="rId34"/>
    <p:sldId id="265" r:id="rId35"/>
    <p:sldId id="279" r:id="rId36"/>
    <p:sldId id="302" r:id="rId37"/>
    <p:sldId id="266" r:id="rId38"/>
    <p:sldId id="277" r:id="rId39"/>
    <p:sldId id="267" r:id="rId40"/>
    <p:sldId id="295" r:id="rId41"/>
    <p:sldId id="296" r:id="rId42"/>
    <p:sldId id="297" r:id="rId43"/>
    <p:sldId id="298" r:id="rId44"/>
    <p:sldId id="270" r:id="rId45"/>
    <p:sldId id="303" r:id="rId46"/>
    <p:sldId id="273"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457" autoAdjust="0"/>
    <p:restoredTop sz="94660"/>
  </p:normalViewPr>
  <p:slideViewPr>
    <p:cSldViewPr>
      <p:cViewPr varScale="1">
        <p:scale>
          <a:sx n="108" d="100"/>
          <a:sy n="108" d="100"/>
        </p:scale>
        <p:origin x="2332" y="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AC8391-14A3-4609-88B8-F5CF052037A9}" type="datetimeFigureOut">
              <a:rPr lang="en-US" smtClean="0"/>
              <a:pPr/>
              <a:t>2/26/2023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6440E5-5BBD-4328-90F4-DA3080A39A9E}" type="slidenum">
              <a:rPr lang="en-US" smtClean="0"/>
              <a:pPr/>
              <a:t>‹#›</a:t>
            </a:fld>
            <a:endParaRPr lang="en-US"/>
          </a:p>
        </p:txBody>
      </p:sp>
    </p:spTree>
    <p:extLst>
      <p:ext uri="{BB962C8B-B14F-4D97-AF65-F5344CB8AC3E}">
        <p14:creationId xmlns:p14="http://schemas.microsoft.com/office/powerpoint/2010/main" val="743222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440E5-5BBD-4328-90F4-DA3080A39A9E}"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440E5-5BBD-4328-90F4-DA3080A39A9E}" type="slidenum">
              <a:rPr lang="en-US" smtClean="0"/>
              <a:pPr/>
              <a:t>25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26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28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34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35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37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38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39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44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6440E5-5BBD-4328-90F4-DA3080A39A9E}"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46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Mary Chrisman from Colorado, a Quaker</a:t>
            </a:r>
            <a:r>
              <a:rPr lang="en-US" baseline="0" dirty="0"/>
              <a:t> woman, gave scholarship and Mary was able to attend Scotia Seminary </a:t>
            </a:r>
            <a:endParaRPr lang="en-US" dirty="0"/>
          </a:p>
        </p:txBody>
      </p:sp>
      <p:sp>
        <p:nvSpPr>
          <p:cNvPr id="4" name="Slide Number Placeholder 3"/>
          <p:cNvSpPr>
            <a:spLocks noGrp="1"/>
          </p:cNvSpPr>
          <p:nvPr>
            <p:ph type="sldNum" sz="quarter" idx="10"/>
          </p:nvPr>
        </p:nvSpPr>
        <p:spPr/>
        <p:txBody>
          <a:bodyPr/>
          <a:lstStyle/>
          <a:p>
            <a:fld id="{666440E5-5BBD-4328-90F4-DA3080A39A9E}"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caught Albertus in a compromising</a:t>
            </a:r>
            <a:r>
              <a:rPr lang="en-US" baseline="0" dirty="0"/>
              <a:t> situation  with a school employee when she returned home from a board meeting and his bags were packed and he left the next morning.</a:t>
            </a:r>
            <a:endParaRPr lang="en-US" dirty="0"/>
          </a:p>
        </p:txBody>
      </p:sp>
      <p:sp>
        <p:nvSpPr>
          <p:cNvPr id="4" name="Slide Number Placeholder 3"/>
          <p:cNvSpPr>
            <a:spLocks noGrp="1"/>
          </p:cNvSpPr>
          <p:nvPr>
            <p:ph type="sldNum" sz="quarter" idx="10"/>
          </p:nvPr>
        </p:nvSpPr>
        <p:spPr/>
        <p:txBody>
          <a:bodyPr/>
          <a:lstStyle/>
          <a:p>
            <a:fld id="{666440E5-5BBD-4328-90F4-DA3080A39A9E}" type="slidenum">
              <a:rPr lang="en-US" smtClean="0"/>
              <a:pPr/>
              <a:t>7</a:t>
            </a:fld>
            <a:endParaRPr lang="en-US"/>
          </a:p>
        </p:txBody>
      </p:sp>
    </p:spTree>
    <p:extLst>
      <p:ext uri="{BB962C8B-B14F-4D97-AF65-F5344CB8AC3E}">
        <p14:creationId xmlns:p14="http://schemas.microsoft.com/office/powerpoint/2010/main" val="3434397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Also a single mother who raised her</a:t>
            </a:r>
            <a:r>
              <a:rPr lang="en-US" baseline="0" dirty="0"/>
              <a:t> son, grandson,  and many other youth.</a:t>
            </a:r>
            <a:endParaRPr lang="en-US" dirty="0"/>
          </a:p>
        </p:txBody>
      </p:sp>
      <p:sp>
        <p:nvSpPr>
          <p:cNvPr id="4" name="Slide Number Placeholder 3"/>
          <p:cNvSpPr>
            <a:spLocks noGrp="1"/>
          </p:cNvSpPr>
          <p:nvPr>
            <p:ph type="sldNum" sz="quarter" idx="10"/>
          </p:nvPr>
        </p:nvSpPr>
        <p:spPr/>
        <p:txBody>
          <a:bodyPr/>
          <a:lstStyle/>
          <a:p>
            <a:fld id="{666440E5-5BBD-4328-90F4-DA3080A39A9E}"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6440E5-5BBD-4328-90F4-DA3080A39A9E}"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Mary never</a:t>
            </a:r>
            <a:r>
              <a:rPr lang="en-US" baseline="0" dirty="0"/>
              <a:t> took no for an answer.</a:t>
            </a:r>
            <a:endParaRPr lang="en-US" dirty="0"/>
          </a:p>
        </p:txBody>
      </p:sp>
      <p:sp>
        <p:nvSpPr>
          <p:cNvPr id="4" name="Slide Number Placeholder 3"/>
          <p:cNvSpPr>
            <a:spLocks noGrp="1"/>
          </p:cNvSpPr>
          <p:nvPr>
            <p:ph type="sldNum" sz="quarter" idx="10"/>
          </p:nvPr>
        </p:nvSpPr>
        <p:spPr/>
        <p:txBody>
          <a:bodyPr/>
          <a:lstStyle/>
          <a:p>
            <a:fld id="{666440E5-5BBD-4328-90F4-DA3080A39A9E}"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41BA7301-9A2C-42A8-B57E-BC3B5C2A1901}" type="datetimeFigureOut">
              <a:rPr lang="en-US" smtClean="0"/>
              <a:pPr/>
              <a:t>2/26/2023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A6ED396-B47D-4047-8078-1D150398EBA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1BA7301-9A2C-42A8-B57E-BC3B5C2A1901}" type="datetimeFigureOut">
              <a:rPr lang="en-US" smtClean="0"/>
              <a:pPr/>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ED396-B47D-4047-8078-1D150398EBA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1BA7301-9A2C-42A8-B57E-BC3B5C2A1901}" type="datetimeFigureOut">
              <a:rPr lang="en-US" smtClean="0"/>
              <a:pPr/>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ED396-B47D-4047-8078-1D150398EBA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1BA7301-9A2C-42A8-B57E-BC3B5C2A1901}" type="datetimeFigureOut">
              <a:rPr lang="en-US" smtClean="0"/>
              <a:pPr/>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ED396-B47D-4047-8078-1D150398EBA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1BA7301-9A2C-42A8-B57E-BC3B5C2A1901}" type="datetimeFigureOut">
              <a:rPr lang="en-US" smtClean="0"/>
              <a:pPr/>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ED396-B47D-4047-8078-1D150398EBA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1BA7301-9A2C-42A8-B57E-BC3B5C2A1901}" type="datetimeFigureOut">
              <a:rPr lang="en-US" smtClean="0"/>
              <a:pPr/>
              <a:t>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ED396-B47D-4047-8078-1D150398EBA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1BA7301-9A2C-42A8-B57E-BC3B5C2A1901}" type="datetimeFigureOut">
              <a:rPr lang="en-US" smtClean="0"/>
              <a:pPr/>
              <a:t>2/26/2023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6ED396-B47D-4047-8078-1D150398EBA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41BA7301-9A2C-42A8-B57E-BC3B5C2A1901}" type="datetimeFigureOut">
              <a:rPr lang="en-US" smtClean="0"/>
              <a:pPr/>
              <a:t>2/26/2023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6ED396-B47D-4047-8078-1D150398EBA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BA7301-9A2C-42A8-B57E-BC3B5C2A1901}" type="datetimeFigureOut">
              <a:rPr lang="en-US" smtClean="0"/>
              <a:pPr/>
              <a:t>2/26/2023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6ED396-B47D-4047-8078-1D150398EBA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1BA7301-9A2C-42A8-B57E-BC3B5C2A1901}" type="datetimeFigureOut">
              <a:rPr lang="en-US" smtClean="0"/>
              <a:pPr/>
              <a:t>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ED396-B47D-4047-8078-1D150398EBA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1BA7301-9A2C-42A8-B57E-BC3B5C2A1901}" type="datetimeFigureOut">
              <a:rPr lang="en-US" smtClean="0"/>
              <a:pPr/>
              <a:t>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A6ED396-B47D-4047-8078-1D150398EBA6}"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1BA7301-9A2C-42A8-B57E-BC3B5C2A1901}" type="datetimeFigureOut">
              <a:rPr lang="en-US" smtClean="0"/>
              <a:pPr/>
              <a:t>2/26/2023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A6ED396-B47D-4047-8078-1D150398EBA6}"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533400"/>
            <a:ext cx="8991600" cy="2209800"/>
          </a:xfrm>
        </p:spPr>
        <p:txBody>
          <a:bodyPr/>
          <a:lstStyle/>
          <a:p>
            <a:r>
              <a:rPr lang="en-US" dirty="0"/>
              <a:t>Dr. MARY MCLEOD BETHUNE</a:t>
            </a:r>
          </a:p>
        </p:txBody>
      </p:sp>
      <p:sp>
        <p:nvSpPr>
          <p:cNvPr id="3" name="Subtitle 2"/>
          <p:cNvSpPr>
            <a:spLocks noGrp="1"/>
          </p:cNvSpPr>
          <p:nvPr>
            <p:ph type="subTitle" idx="1"/>
          </p:nvPr>
        </p:nvSpPr>
        <p:spPr>
          <a:xfrm>
            <a:off x="550114" y="2743200"/>
            <a:ext cx="7854696" cy="1876864"/>
          </a:xfrm>
        </p:spPr>
        <p:txBody>
          <a:bodyPr/>
          <a:lstStyle/>
          <a:p>
            <a:r>
              <a:rPr lang="en-US" dirty="0"/>
              <a:t>THE BLACK VELVET ROSE</a:t>
            </a:r>
          </a:p>
          <a:p>
            <a:r>
              <a:rPr lang="en-US" dirty="0"/>
              <a:t>By Dr. Nancy Long </a:t>
            </a:r>
          </a:p>
          <a:p>
            <a:endParaRPr lang="en-US" dirty="0"/>
          </a:p>
          <a:p>
            <a:endParaRPr lang="en-US" dirty="0"/>
          </a:p>
        </p:txBody>
      </p:sp>
      <p:pic>
        <p:nvPicPr>
          <p:cNvPr id="28673" name="Picture 1" descr="C:\Program Files (x86)\Microsoft Office\MEDIA\CAGCAT10\j0281904.wmf"/>
          <p:cNvPicPr>
            <a:picLocks noChangeAspect="1" noChangeArrowheads="1"/>
          </p:cNvPicPr>
          <p:nvPr/>
        </p:nvPicPr>
        <p:blipFill>
          <a:blip r:embed="rId3" cstate="print">
            <a:duotone>
              <a:prstClr val="black"/>
              <a:schemeClr val="bg1">
                <a:tint val="45000"/>
                <a:satMod val="400000"/>
              </a:schemeClr>
            </a:duotone>
          </a:blip>
          <a:srcRect/>
          <a:stretch>
            <a:fillRect/>
          </a:stretch>
        </p:blipFill>
        <p:spPr bwMode="auto">
          <a:xfrm>
            <a:off x="1295400" y="3505200"/>
            <a:ext cx="1825142" cy="1725473"/>
          </a:xfrm>
          <a:prstGeom prst="rect">
            <a:avLst/>
          </a:prstGeom>
          <a:noFill/>
        </p:spPr>
      </p:pic>
      <p:sp>
        <p:nvSpPr>
          <p:cNvPr id="4" name="Subtitle 2">
            <a:extLst>
              <a:ext uri="{FF2B5EF4-FFF2-40B4-BE49-F238E27FC236}">
                <a16:creationId xmlns:a16="http://schemas.microsoft.com/office/drawing/2014/main" id="{0B88753C-FEBA-A431-B0D8-E915B1C6847E}"/>
              </a:ext>
            </a:extLst>
          </p:cNvPr>
          <p:cNvSpPr txBox="1">
            <a:spLocks/>
          </p:cNvSpPr>
          <p:nvPr/>
        </p:nvSpPr>
        <p:spPr>
          <a:xfrm>
            <a:off x="381000" y="5815232"/>
            <a:ext cx="8305800" cy="810064"/>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r>
              <a:rPr lang="en-US" dirty="0"/>
              <a:t>The Black Velvet Rose is available on Amazon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43000" y="685800"/>
            <a:ext cx="6629400" cy="44958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Rectangle 2"/>
          <p:cNvSpPr/>
          <p:nvPr/>
        </p:nvSpPr>
        <p:spPr>
          <a:xfrm>
            <a:off x="2286000" y="2413338"/>
            <a:ext cx="4572000" cy="1754326"/>
          </a:xfrm>
          <a:prstGeom prst="rect">
            <a:avLst/>
          </a:prstGeom>
        </p:spPr>
        <p:txBody>
          <a:bodyPr>
            <a:spAutoFit/>
          </a:bodyPr>
          <a:lstStyle/>
          <a:p>
            <a:r>
              <a:rPr lang="en-US" b="1" i="1" dirty="0"/>
              <a:t>"I had no furniture. I begged dry goods boxes and made benches and stools; begged a basin and other things I needed and in 1904 five little girls here started school."</a:t>
            </a:r>
            <a:r>
              <a:rPr lang="en-US" b="1" dirty="0"/>
              <a:t> </a:t>
            </a:r>
            <a:br>
              <a:rPr lang="en-US" b="1" dirty="0"/>
            </a:br>
            <a:r>
              <a:rPr lang="en-US" b="1" dirty="0"/>
              <a:t>- Mary McLeod Bethune</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533400" y="609600"/>
            <a:ext cx="8305800" cy="896112"/>
          </a:xfrm>
        </p:spPr>
        <p:txBody>
          <a:bodyPr>
            <a:normAutofit/>
          </a:bodyPr>
          <a:lstStyle/>
          <a:p>
            <a:r>
              <a:rPr lang="en-US" sz="2400" dirty="0"/>
              <a:t>Mary purchased “Hell’s Hole” dump for $250 and the  Daytona Normal and Industrial Institute was established there in 1907.</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24000"/>
            <a:ext cx="4572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0" y="-1887364"/>
            <a:ext cx="484428" cy="423192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990066"/>
                </a:solidFill>
                <a:effectLst/>
                <a:latin typeface="Verdana" pitchFamily="34" charset="0"/>
                <a:cs typeface="Arial" pitchFamily="34" charset="0"/>
              </a:rPr>
              <a:t>  </a:t>
            </a:r>
            <a:r>
              <a:rPr kumimoji="0" lang="en-US" sz="6000" b="0" i="0" u="none" strike="noStrike" cap="none" normalizeH="0" baseline="0" dirty="0">
                <a:ln>
                  <a:noFill/>
                </a:ln>
                <a:solidFill>
                  <a:schemeClr val="tx1"/>
                </a:solidFill>
                <a:effectLst/>
                <a:latin typeface="Arial" pitchFamily="34" charset="0"/>
                <a:cs typeface="Arial" pitchFamily="34" charset="0"/>
              </a:rPr>
              <a:t> </a:t>
            </a:r>
            <a:endParaRPr kumimoji="0" lang="en-US" sz="1000" b="1" i="0" u="none" strike="noStrike" cap="none" normalizeH="0" baseline="0" dirty="0">
              <a:ln>
                <a:noFill/>
              </a:ln>
              <a:solidFill>
                <a:srgbClr val="990066"/>
              </a:solidFill>
              <a:effectLst/>
              <a:latin typeface="Verdana"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900" b="1" i="0" u="none" strike="noStrike" cap="none" normalizeH="0" baseline="0" dirty="0">
              <a:ln>
                <a:noFill/>
              </a:ln>
              <a:solidFill>
                <a:srgbClr val="990066"/>
              </a:solidFill>
              <a:effectLst/>
              <a:latin typeface="Verdana" pitchFamily="34" charset="0"/>
              <a:cs typeface="Arial" pitchFamily="34" charset="0"/>
            </a:endParaRPr>
          </a:p>
        </p:txBody>
      </p:sp>
      <p:pic>
        <p:nvPicPr>
          <p:cNvPr id="60419" name="Picture 3" descr="www.floridamemory.com/OnlineClassroom/MaryBethune"/>
          <p:cNvPicPr>
            <a:picLocks noChangeAspect="1" noChangeArrowheads="1"/>
          </p:cNvPicPr>
          <p:nvPr/>
        </p:nvPicPr>
        <p:blipFill>
          <a:blip r:embed="rId3" cstate="print"/>
          <a:srcRect/>
          <a:stretch>
            <a:fillRect/>
          </a:stretch>
        </p:blipFill>
        <p:spPr bwMode="auto">
          <a:xfrm>
            <a:off x="838200" y="1447800"/>
            <a:ext cx="4495800" cy="3886200"/>
          </a:xfrm>
          <a:prstGeom prst="rect">
            <a:avLst/>
          </a:prstGeom>
          <a:noFill/>
        </p:spPr>
      </p:pic>
      <p:sp>
        <p:nvSpPr>
          <p:cNvPr id="7" name="TextBox 6"/>
          <p:cNvSpPr txBox="1"/>
          <p:nvPr/>
        </p:nvSpPr>
        <p:spPr>
          <a:xfrm>
            <a:off x="914400" y="5867400"/>
            <a:ext cx="6858000" cy="646331"/>
          </a:xfrm>
          <a:prstGeom prst="rect">
            <a:avLst/>
          </a:prstGeom>
          <a:noFill/>
        </p:spPr>
        <p:txBody>
          <a:bodyPr wrap="square" rtlCol="0">
            <a:spAutoFit/>
          </a:bodyPr>
          <a:lstStyle/>
          <a:p>
            <a:pPr algn="ctr"/>
            <a:r>
              <a:rPr lang="en-US" b="1" dirty="0">
                <a:solidFill>
                  <a:srgbClr val="990066"/>
                </a:solidFill>
                <a:latin typeface="Arial" pitchFamily="34" charset="0"/>
                <a:cs typeface="Arial" pitchFamily="34" charset="0"/>
              </a:rPr>
              <a:t>Cooking class, Daytona Educational and Industrial Training School for Negro Girls</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ww.floridamemory.com/OnlineClassroom/MaryBethune"/>
          <p:cNvPicPr>
            <a:picLocks noChangeAspect="1" noChangeArrowheads="1"/>
          </p:cNvPicPr>
          <p:nvPr/>
        </p:nvPicPr>
        <p:blipFill>
          <a:blip r:embed="rId3" cstate="print"/>
          <a:srcRect/>
          <a:stretch>
            <a:fillRect/>
          </a:stretch>
        </p:blipFill>
        <p:spPr bwMode="auto">
          <a:xfrm>
            <a:off x="914400" y="1295400"/>
            <a:ext cx="5943600" cy="2220686"/>
          </a:xfrm>
          <a:prstGeom prst="rect">
            <a:avLst/>
          </a:prstGeom>
          <a:noFill/>
        </p:spPr>
      </p:pic>
      <p:sp>
        <p:nvSpPr>
          <p:cNvPr id="3" name="TextBox 2"/>
          <p:cNvSpPr txBox="1"/>
          <p:nvPr/>
        </p:nvSpPr>
        <p:spPr>
          <a:xfrm>
            <a:off x="1066800" y="4343400"/>
            <a:ext cx="7772400" cy="1631216"/>
          </a:xfrm>
          <a:prstGeom prst="rect">
            <a:avLst/>
          </a:prstGeom>
          <a:noFill/>
        </p:spPr>
        <p:txBody>
          <a:bodyPr wrap="square" rtlCol="0">
            <a:spAutoFit/>
          </a:bodyPr>
          <a:lstStyle/>
          <a:p>
            <a:r>
              <a:rPr lang="en-US" sz="2000" dirty="0"/>
              <a:t>Girls doing laundry.</a:t>
            </a:r>
          </a:p>
          <a:p>
            <a:r>
              <a:rPr lang="en-US" sz="2000" dirty="0"/>
              <a:t> The motto of the school was   “Enter to learn:  Depart to serve.” </a:t>
            </a:r>
          </a:p>
          <a:p>
            <a:r>
              <a:rPr lang="en-US" sz="2000" dirty="0"/>
              <a:t>The goal was to educate the “heart, mind and hands” of the students so that they would be educated and also have a practical skill as a livelihood to become a contributing individual to society.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690336"/>
            <a:ext cx="4572000" cy="1477328"/>
          </a:xfrm>
          <a:prstGeom prst="rect">
            <a:avLst/>
          </a:prstGeom>
        </p:spPr>
        <p:txBody>
          <a:bodyPr>
            <a:spAutoFit/>
          </a:bodyPr>
          <a:lstStyle/>
          <a:p>
            <a:r>
              <a:rPr lang="en-US" i="1" dirty="0"/>
              <a:t>"No matter how deep my hurt, I always smiled. I refused to be discouraged, for neither God nor man can use a discouraged person."</a:t>
            </a:r>
            <a:br>
              <a:rPr lang="en-US" dirty="0"/>
            </a:br>
            <a:r>
              <a:rPr lang="en-US" dirty="0"/>
              <a:t>- Mary McLeod Bethune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 Gamble</a:t>
            </a:r>
          </a:p>
        </p:txBody>
      </p:sp>
      <p:pic>
        <p:nvPicPr>
          <p:cNvPr id="3" name="Picture 2" descr="Bethune and Mr. Gamble.TIF"/>
          <p:cNvPicPr>
            <a:picLocks noChangeAspect="1"/>
          </p:cNvPicPr>
          <p:nvPr/>
        </p:nvPicPr>
        <p:blipFill>
          <a:blip r:embed="rId3" cstate="print"/>
          <a:stretch>
            <a:fillRect/>
          </a:stretch>
        </p:blipFill>
        <p:spPr>
          <a:xfrm>
            <a:off x="5257800" y="685800"/>
            <a:ext cx="3547872" cy="5413248"/>
          </a:xfrm>
          <a:prstGeom prst="rect">
            <a:avLst/>
          </a:prstGeom>
        </p:spPr>
      </p:pic>
      <p:sp>
        <p:nvSpPr>
          <p:cNvPr id="4" name="TextBox 3"/>
          <p:cNvSpPr txBox="1"/>
          <p:nvPr/>
        </p:nvSpPr>
        <p:spPr>
          <a:xfrm>
            <a:off x="838200" y="6099048"/>
            <a:ext cx="7848600" cy="369332"/>
          </a:xfrm>
          <a:prstGeom prst="rect">
            <a:avLst/>
          </a:prstGeom>
          <a:noFill/>
        </p:spPr>
        <p:txBody>
          <a:bodyPr wrap="square" rtlCol="0">
            <a:spAutoFit/>
          </a:bodyPr>
          <a:lstStyle/>
          <a:p>
            <a:r>
              <a:rPr lang="en-US" dirty="0"/>
              <a:t>Where is this school?  “In my mind and in my soul!” Mary replied.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John White</a:t>
            </a:r>
          </a:p>
        </p:txBody>
      </p:sp>
      <p:pic>
        <p:nvPicPr>
          <p:cNvPr id="3" name="Picture 2" descr="Mr. Thomas White.TIF"/>
          <p:cNvPicPr>
            <a:picLocks noChangeAspect="1"/>
          </p:cNvPicPr>
          <p:nvPr/>
        </p:nvPicPr>
        <p:blipFill>
          <a:blip r:embed="rId3" cstate="print"/>
          <a:stretch>
            <a:fillRect/>
          </a:stretch>
        </p:blipFill>
        <p:spPr>
          <a:xfrm>
            <a:off x="2819400" y="1905000"/>
            <a:ext cx="3511296" cy="4338828"/>
          </a:xfrm>
          <a:prstGeom prst="rect">
            <a:avLst/>
          </a:prstGeom>
        </p:spPr>
      </p:pic>
      <p:sp>
        <p:nvSpPr>
          <p:cNvPr id="4" name="TextBox 3"/>
          <p:cNvSpPr txBox="1"/>
          <p:nvPr/>
        </p:nvSpPr>
        <p:spPr>
          <a:xfrm>
            <a:off x="990600" y="6400800"/>
            <a:ext cx="8001000" cy="369332"/>
          </a:xfrm>
          <a:prstGeom prst="rect">
            <a:avLst/>
          </a:prstGeom>
          <a:noFill/>
        </p:spPr>
        <p:txBody>
          <a:bodyPr wrap="square" rtlCol="0">
            <a:spAutoFit/>
          </a:bodyPr>
          <a:lstStyle/>
          <a:p>
            <a:r>
              <a:rPr lang="en-US" dirty="0"/>
              <a:t>Donated trust  funds for White Hall built in 1918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524000" y="685800"/>
            <a:ext cx="4962525" cy="4724400"/>
          </a:xfrm>
          <a:prstGeom prst="rect">
            <a:avLst/>
          </a:prstGeom>
          <a:noFill/>
          <a:ln w="9525">
            <a:noFill/>
            <a:miter lim="800000"/>
            <a:headEnd/>
            <a:tailEnd/>
          </a:ln>
        </p:spPr>
      </p:pic>
      <p:sp>
        <p:nvSpPr>
          <p:cNvPr id="3" name="TextBox 2"/>
          <p:cNvSpPr txBox="1"/>
          <p:nvPr/>
        </p:nvSpPr>
        <p:spPr>
          <a:xfrm>
            <a:off x="838200" y="5791200"/>
            <a:ext cx="6781800" cy="369332"/>
          </a:xfrm>
          <a:prstGeom prst="rect">
            <a:avLst/>
          </a:prstGeom>
          <a:noFill/>
        </p:spPr>
        <p:txBody>
          <a:bodyPr wrap="square" rtlCol="0">
            <a:spAutoFit/>
          </a:bodyPr>
          <a:lstStyle/>
          <a:p>
            <a:r>
              <a:rPr lang="en-US" dirty="0"/>
              <a:t>WHITE HALL AS IT LOOKS TODAY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81000"/>
            <a:ext cx="7851648" cy="1524000"/>
          </a:xfrm>
        </p:spPr>
        <p:txBody>
          <a:bodyPr>
            <a:normAutofit/>
          </a:bodyPr>
          <a:lstStyle/>
          <a:p>
            <a:r>
              <a:rPr lang="en-US" sz="2200" dirty="0"/>
              <a:t>The </a:t>
            </a:r>
            <a:r>
              <a:rPr lang="en-US" sz="2200" dirty="0" err="1"/>
              <a:t>Klu</a:t>
            </a:r>
            <a:r>
              <a:rPr lang="en-US" sz="2200" dirty="0"/>
              <a:t> Klux Klan tried to get a KKK supporter elected in 1917</a:t>
            </a:r>
            <a:r>
              <a:rPr lang="en-US" dirty="0"/>
              <a:t>.</a:t>
            </a:r>
          </a:p>
        </p:txBody>
      </p:sp>
      <p:sp>
        <p:nvSpPr>
          <p:cNvPr id="3" name="Subtitle 2"/>
          <p:cNvSpPr>
            <a:spLocks noGrp="1"/>
          </p:cNvSpPr>
          <p:nvPr>
            <p:ph type="subTitle"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532" y="1940858"/>
            <a:ext cx="7396668" cy="4459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7357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Born near </a:t>
            </a:r>
            <a:r>
              <a:rPr lang="en-US" dirty="0" err="1"/>
              <a:t>Mayesville</a:t>
            </a:r>
            <a:r>
              <a:rPr lang="en-US" dirty="0"/>
              <a:t>, SC, 1875</a:t>
            </a:r>
          </a:p>
        </p:txBody>
      </p:sp>
      <p:pic>
        <p:nvPicPr>
          <p:cNvPr id="4" name="Content Placeholder 3" descr="Young Mary portrait.TIF"/>
          <p:cNvPicPr>
            <a:picLocks noGrp="1" noChangeAspect="1"/>
          </p:cNvPicPr>
          <p:nvPr>
            <p:ph idx="1"/>
          </p:nvPr>
        </p:nvPicPr>
        <p:blipFill>
          <a:blip r:embed="rId3" cstate="print"/>
          <a:stretch>
            <a:fillRect/>
          </a:stretch>
        </p:blipFill>
        <p:spPr>
          <a:xfrm>
            <a:off x="2834640" y="2343753"/>
            <a:ext cx="3474720" cy="3572256"/>
          </a:xfrm>
        </p:spPr>
      </p:pic>
      <p:pic>
        <p:nvPicPr>
          <p:cNvPr id="5" name="Picture 4" descr="Young Mary portrait.TIF"/>
          <p:cNvPicPr>
            <a:picLocks noChangeAspect="1"/>
          </p:cNvPicPr>
          <p:nvPr/>
        </p:nvPicPr>
        <p:blipFill>
          <a:blip r:embed="rId3" cstate="print"/>
          <a:stretch>
            <a:fillRect/>
          </a:stretch>
        </p:blipFill>
        <p:spPr>
          <a:xfrm>
            <a:off x="2834640" y="2438400"/>
            <a:ext cx="3474720" cy="357225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776413" y="1285875"/>
            <a:ext cx="5591175" cy="4286250"/>
          </a:xfrm>
          <a:prstGeom prst="rect">
            <a:avLst/>
          </a:prstGeom>
          <a:noFill/>
          <a:ln w="9525">
            <a:noFill/>
            <a:miter lim="800000"/>
            <a:headEnd/>
            <a:tailEnd/>
          </a:ln>
        </p:spPr>
      </p:pic>
      <p:sp>
        <p:nvSpPr>
          <p:cNvPr id="3" name="TextBox 2"/>
          <p:cNvSpPr txBox="1"/>
          <p:nvPr/>
        </p:nvSpPr>
        <p:spPr>
          <a:xfrm>
            <a:off x="914400" y="5791200"/>
            <a:ext cx="7162800" cy="738664"/>
          </a:xfrm>
          <a:prstGeom prst="rect">
            <a:avLst/>
          </a:prstGeom>
          <a:noFill/>
        </p:spPr>
        <p:txBody>
          <a:bodyPr wrap="square" rtlCol="0">
            <a:spAutoFit/>
          </a:bodyPr>
          <a:lstStyle/>
          <a:p>
            <a:r>
              <a:rPr lang="en-US" sz="1400" b="1" dirty="0"/>
              <a:t>Bethune family (1948)</a:t>
            </a:r>
          </a:p>
          <a:p>
            <a:r>
              <a:rPr lang="en-US" sz="1400" dirty="0"/>
              <a:t>L-R: Son, Albert M. Bethune, Sr.; grandson whom she raised, Albert M. Bethune, Jr.; Dr. Mary McLeod Bethune; niece, George McLeod and her foster son Edward R. Rodriguez.</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525" y="503238"/>
            <a:ext cx="6583363"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79525" y="4953000"/>
            <a:ext cx="6797675" cy="646331"/>
          </a:xfrm>
          <a:prstGeom prst="rect">
            <a:avLst/>
          </a:prstGeom>
          <a:noFill/>
        </p:spPr>
        <p:txBody>
          <a:bodyPr wrap="square" rtlCol="0">
            <a:spAutoFit/>
          </a:bodyPr>
          <a:lstStyle/>
          <a:p>
            <a:r>
              <a:rPr lang="en-US" dirty="0"/>
              <a:t>Students learned useful skill.  Mary believed in “educating the hand, heart, </a:t>
            </a:r>
            <a:r>
              <a:rPr lang="en-US"/>
              <a:t>and head.”</a:t>
            </a:r>
            <a:endParaRPr lang="en-US" dirty="0"/>
          </a:p>
        </p:txBody>
      </p:sp>
    </p:spTree>
    <p:extLst>
      <p:ext uri="{BB962C8B-B14F-4D97-AF65-F5344CB8AC3E}">
        <p14:creationId xmlns:p14="http://schemas.microsoft.com/office/powerpoint/2010/main" val="2133185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oldhalifax.com/county/images/MaryBethune.jpg"/>
          <p:cNvPicPr>
            <a:picLocks noChangeAspect="1" noChangeArrowheads="1"/>
          </p:cNvPicPr>
          <p:nvPr/>
        </p:nvPicPr>
        <p:blipFill>
          <a:blip r:embed="rId3" cstate="print"/>
          <a:srcRect/>
          <a:stretch>
            <a:fillRect/>
          </a:stretch>
        </p:blipFill>
        <p:spPr bwMode="auto">
          <a:xfrm>
            <a:off x="609600" y="838200"/>
            <a:ext cx="6477000" cy="51054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Black Velvet Rose  (1927)</a:t>
            </a:r>
          </a:p>
        </p:txBody>
      </p:sp>
      <p:sp>
        <p:nvSpPr>
          <p:cNvPr id="3" name="Content Placeholder 2"/>
          <p:cNvSpPr>
            <a:spLocks noGrp="1"/>
          </p:cNvSpPr>
          <p:nvPr>
            <p:ph idx="1"/>
          </p:nvPr>
        </p:nvSpPr>
        <p:spPr/>
        <p:txBody>
          <a:bodyPr>
            <a:normAutofit lnSpcReduction="10000"/>
          </a:bodyPr>
          <a:lstStyle/>
          <a:p>
            <a:r>
              <a:rPr lang="en-US" dirty="0"/>
              <a:t>“Roses of every color! And in the midst of the garden I saw a great big Black Velvet Rose.  I never saw a Black Velvet Rose before, and I said to myself, ‘Oh!  This is the great interracial garden; this is the garden where we have people of all colors, all classes, all creeds. .. This shall always be before me as a great Interracial Garden where men and women of all tongues, all nations, all creeds, all classes blend together helping to send out sunshine and love and peace and brotherhood that make a better  world in which to live.’”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438912"/>
          </a:xfrm>
        </p:spPr>
        <p:txBody>
          <a:bodyPr>
            <a:normAutofit fontScale="90000"/>
          </a:bodyPr>
          <a:lstStyle/>
          <a:p>
            <a:endParaRPr lang="en-US" dirty="0"/>
          </a:p>
        </p:txBody>
      </p:sp>
      <p:sp>
        <p:nvSpPr>
          <p:cNvPr id="3" name="Content Placeholder 2"/>
          <p:cNvSpPr>
            <a:spLocks noGrp="1"/>
          </p:cNvSpPr>
          <p:nvPr>
            <p:ph idx="1"/>
          </p:nvPr>
        </p:nvSpPr>
        <p:spPr>
          <a:xfrm>
            <a:off x="457200" y="1752600"/>
            <a:ext cx="8229600" cy="4572000"/>
          </a:xfrm>
        </p:spPr>
        <p:txBody>
          <a:bodyPr>
            <a:normAutofit fontScale="85000" lnSpcReduction="20000"/>
          </a:bodyPr>
          <a:lstStyle/>
          <a:p>
            <a:r>
              <a:rPr lang="en-US" dirty="0"/>
              <a:t>1928:</a:t>
            </a:r>
          </a:p>
          <a:p>
            <a:r>
              <a:rPr lang="en-US" dirty="0"/>
              <a:t>Hurricane hits Florida, and Mary organizes the rescue efforts through the Red Cross.</a:t>
            </a:r>
          </a:p>
          <a:p>
            <a:r>
              <a:rPr lang="en-US" dirty="0"/>
              <a:t>1930:</a:t>
            </a:r>
          </a:p>
          <a:p>
            <a:r>
              <a:rPr lang="en-US" dirty="0"/>
              <a:t>She attends her first White House Conference dealing with Child Health and Protection.</a:t>
            </a:r>
          </a:p>
          <a:p>
            <a:r>
              <a:rPr lang="en-US" dirty="0"/>
              <a:t>1935:</a:t>
            </a:r>
          </a:p>
          <a:p>
            <a:r>
              <a:rPr lang="en-US" dirty="0"/>
              <a:t>The NAACP  awards Mary the Joel E. </a:t>
            </a:r>
            <a:r>
              <a:rPr lang="en-US" dirty="0" err="1"/>
              <a:t>Springarn</a:t>
            </a:r>
            <a:r>
              <a:rPr lang="en-US" dirty="0"/>
              <a:t> Gold Medal for her achievements.</a:t>
            </a:r>
          </a:p>
          <a:p>
            <a:r>
              <a:rPr lang="en-US" dirty="0"/>
              <a:t>1935:     </a:t>
            </a:r>
          </a:p>
          <a:p>
            <a:r>
              <a:rPr lang="en-US" dirty="0"/>
              <a:t> Mary founds the National Council of Negro Women.</a:t>
            </a:r>
          </a:p>
          <a:p>
            <a:r>
              <a:rPr lang="en-US" dirty="0"/>
              <a:t>1936:</a:t>
            </a:r>
          </a:p>
          <a:p>
            <a:r>
              <a:rPr lang="en-US" dirty="0"/>
              <a:t>She becomes the Director of Negro Affairs for the National Youth Administration.</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00200"/>
            <a:ext cx="9144000" cy="369332"/>
          </a:xfrm>
          <a:prstGeom prst="rect">
            <a:avLst/>
          </a:prstGeom>
          <a:noFill/>
        </p:spPr>
        <p:txBody>
          <a:bodyPr wrap="square" rtlCol="0">
            <a:spAutoFit/>
          </a:bodyPr>
          <a:lstStyle/>
          <a:p>
            <a:endParaRPr lang="en-US" dirty="0"/>
          </a:p>
        </p:txBody>
      </p:sp>
      <p:sp>
        <p:nvSpPr>
          <p:cNvPr id="1025" name="Rectangle 1"/>
          <p:cNvSpPr>
            <a:spLocks noChangeArrowheads="1"/>
          </p:cNvSpPr>
          <p:nvPr/>
        </p:nvSpPr>
        <p:spPr bwMode="auto">
          <a:xfrm>
            <a:off x="1524000" y="2231808"/>
            <a:ext cx="678180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National Association of Colored Women’s Headquarters was dedicated on July 28, 1928, at the location of Twelfth and O Streets.  At the end of her speech, she read the following poem:</a:t>
            </a:r>
          </a:p>
          <a:p>
            <a:pPr marL="0" marR="0" lvl="0" indent="457200"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If you can’t be a pine on top of the hill,  </a:t>
            </a:r>
            <a:endParaRPr kumimoji="0" lang="en-US" sz="2000" b="0" i="0" u="none" strike="noStrike" cap="none" normalizeH="0" baseline="0" dirty="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Be a scrub in the valley;</a:t>
            </a:r>
            <a:endParaRPr kumimoji="0" lang="en-US" sz="2000" b="0" i="0" u="none" strike="noStrike" cap="none" normalizeH="0" baseline="0" dirty="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But be the best little scrub </a:t>
            </a:r>
            <a:endParaRPr kumimoji="0" lang="en-US" sz="2000" b="0" i="0" u="none" strike="noStrike" cap="none" normalizeH="0" baseline="0" dirty="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That grows by the till.</a:t>
            </a:r>
            <a:endParaRPr kumimoji="0" lang="en-US" sz="2000" b="0" i="0" u="none" strike="noStrike" cap="none" normalizeH="0" baseline="0" dirty="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Be a bush, if you can’t be a tree.</a:t>
            </a:r>
            <a:endParaRPr kumimoji="0" lang="en-US" sz="2000" b="0" i="0" u="none" strike="noStrike" cap="none" normalizeH="0" baseline="0" dirty="0">
              <a:ln>
                <a:noFill/>
              </a:ln>
              <a:solidFill>
                <a:schemeClr val="tx1"/>
              </a:solidFill>
              <a:effectLst/>
              <a:latin typeface="Arial" pitchFamily="34" charset="0"/>
              <a:cs typeface="Arial" pitchFamily="34" charset="0"/>
            </a:endParaRPr>
          </a:p>
          <a:p>
            <a:pPr lvl="0" indent="457200" eaLnBrk="0" fontAlgn="base" hangingPunct="0">
              <a:spcBef>
                <a:spcPct val="0"/>
              </a:spcBef>
              <a:spcAft>
                <a:spcPct val="0"/>
              </a:spcAft>
            </a:pPr>
            <a:r>
              <a:rPr kumimoji="0" lang="en-US" sz="2000"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If you can’t be a bush, be a bit of the grass. </a:t>
            </a:r>
            <a:endParaRPr kumimoji="0" lang="en-US" sz="2000" b="0" i="0" u="none" strike="noStrike" cap="none" normalizeH="0" baseline="0" dirty="0">
              <a:ln>
                <a:noFill/>
              </a:ln>
              <a:solidFill>
                <a:schemeClr val="tx1"/>
              </a:solidFill>
              <a:effectLst/>
              <a:latin typeface="Arial" pitchFamily="34" charset="0"/>
              <a:cs typeface="Arial" pitchFamily="34" charset="0"/>
            </a:endParaRPr>
          </a:p>
          <a:p>
            <a:pPr lvl="0" indent="457200" eaLnBrk="0" fontAlgn="base" hangingPunct="0">
              <a:spcBef>
                <a:spcPct val="0"/>
              </a:spcBef>
              <a:spcAft>
                <a:spcPct val="0"/>
              </a:spcAft>
            </a:pPr>
            <a:r>
              <a:rPr kumimoji="0" lang="en-US" sz="2000"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And some highway the happier make.</a:t>
            </a:r>
            <a:endParaRPr kumimoji="0" lang="en-US" sz="2000" b="0" i="0" u="none" strike="noStrike" cap="none" normalizeH="0" baseline="0" dirty="0">
              <a:ln>
                <a:noFill/>
              </a:ln>
              <a:solidFill>
                <a:schemeClr val="tx1"/>
              </a:solidFill>
              <a:effectLst/>
              <a:latin typeface="Arial" pitchFamily="34" charset="0"/>
              <a:cs typeface="Arial" pitchFamily="34" charset="0"/>
            </a:endParaRPr>
          </a:p>
          <a:p>
            <a:pPr lvl="0" indent="457200" eaLnBrk="0" fontAlgn="base" hangingPunct="0">
              <a:spcBef>
                <a:spcPct val="0"/>
              </a:spcBef>
              <a:spcAft>
                <a:spcPct val="0"/>
              </a:spcAft>
            </a:pPr>
            <a:r>
              <a:rPr kumimoji="0" lang="en-US" sz="2000"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If you can’t be a </a:t>
            </a:r>
            <a:r>
              <a:rPr kumimoji="0" lang="en-US" sz="2000" b="0" i="0" u="none" strike="noStrike" cap="none" normalizeH="0" baseline="0" dirty="0" err="1">
                <a:ln>
                  <a:noFill/>
                </a:ln>
                <a:solidFill>
                  <a:schemeClr val="tx1"/>
                </a:solidFill>
                <a:effectLst/>
                <a:latin typeface="Book Antiqua" pitchFamily="18" charset="0"/>
                <a:ea typeface="Times New Roman" pitchFamily="18" charset="0"/>
                <a:cs typeface="Arial" pitchFamily="34" charset="0"/>
              </a:rPr>
              <a:t>muskie</a:t>
            </a:r>
            <a:r>
              <a:rPr kumimoji="0" lang="en-US" sz="2000"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 just be a bass, </a:t>
            </a:r>
          </a:p>
          <a:p>
            <a:pPr lvl="0" indent="457200" eaLnBrk="0" fontAlgn="base" hangingPunct="0">
              <a:spcBef>
                <a:spcPct val="0"/>
              </a:spcBef>
              <a:spcAft>
                <a:spcPct val="0"/>
              </a:spcAft>
            </a:pPr>
            <a:r>
              <a:rPr lang="en-US" sz="2000" dirty="0">
                <a:latin typeface="Book Antiqua" pitchFamily="18" charset="0"/>
                <a:cs typeface="Arial" pitchFamily="34" charset="0"/>
              </a:rPr>
              <a:t>But be the liveliest bass in the lake.</a:t>
            </a:r>
            <a:endParaRPr kumimoji="0" lang="en-US" sz="20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917048"/>
            <a:ext cx="7086600" cy="3046988"/>
          </a:xfrm>
          <a:prstGeom prst="rect">
            <a:avLst/>
          </a:prstGeom>
        </p:spPr>
        <p:txBody>
          <a:bodyPr wrap="square">
            <a:spAutoFit/>
          </a:bodyPr>
          <a:lstStyle/>
          <a:p>
            <a:pPr lvl="0" indent="457200" eaLnBrk="0" fontAlgn="base" hangingPunct="0">
              <a:spcBef>
                <a:spcPct val="0"/>
              </a:spcBef>
              <a:spcAft>
                <a:spcPct val="0"/>
              </a:spcAft>
            </a:pPr>
            <a:r>
              <a:rPr kumimoji="0" lang="en-US" sz="2400"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We can’t all be captains; we’ve got to be crew,</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lvl="0" indent="457200" eaLnBrk="0" fontAlgn="base" hangingPunct="0">
              <a:spcBef>
                <a:spcPct val="0"/>
              </a:spcBef>
              <a:spcAft>
                <a:spcPct val="0"/>
              </a:spcAft>
            </a:pPr>
            <a:r>
              <a:rPr kumimoji="0" lang="en-US" sz="2400"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There’s plenty of work for us here.</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lvl="0" indent="457200" eaLnBrk="0" fontAlgn="base" hangingPunct="0">
              <a:spcBef>
                <a:spcPct val="0"/>
              </a:spcBef>
              <a:spcAft>
                <a:spcPct val="0"/>
              </a:spcAft>
            </a:pPr>
            <a:r>
              <a:rPr kumimoji="0" lang="en-US" sz="2400"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There’s a big work to do and a lesser; </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lvl="0" indent="457200" eaLnBrk="0" fontAlgn="base" hangingPunct="0">
              <a:spcBef>
                <a:spcPct val="0"/>
              </a:spcBef>
              <a:spcAft>
                <a:spcPct val="0"/>
              </a:spcAft>
            </a:pPr>
            <a:r>
              <a:rPr kumimoji="0" lang="en-US" sz="2400"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But our task is the one that is near.</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lvl="0" indent="457200" eaLnBrk="0" fontAlgn="base" hangingPunct="0">
              <a:spcBef>
                <a:spcPct val="0"/>
              </a:spcBef>
              <a:spcAft>
                <a:spcPct val="0"/>
              </a:spcAft>
            </a:pPr>
            <a:r>
              <a:rPr kumimoji="0" lang="en-US" sz="2400"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If you can’t be a highway, just be a trail,</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lvl="0" indent="457200" eaLnBrk="0" fontAlgn="base" hangingPunct="0">
              <a:spcBef>
                <a:spcPct val="0"/>
              </a:spcBef>
              <a:spcAft>
                <a:spcPct val="0"/>
              </a:spcAft>
            </a:pPr>
            <a:r>
              <a:rPr kumimoji="0" lang="en-US" sz="2400"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If you can’t be a sun, be a star.</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lvl="0" indent="457200" eaLnBrk="0" fontAlgn="base" hangingPunct="0">
              <a:spcBef>
                <a:spcPct val="0"/>
              </a:spcBef>
              <a:spcAft>
                <a:spcPct val="0"/>
              </a:spcAft>
            </a:pPr>
            <a:r>
              <a:rPr kumimoji="0" lang="en-US" sz="2400"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It’s not in your size you win or lose,</a:t>
            </a:r>
            <a:endParaRPr kumimoji="0" lang="en-US" sz="2400" b="0" i="0" u="none" strike="noStrike" cap="none" normalizeH="0" baseline="0" dirty="0">
              <a:ln>
                <a:noFill/>
              </a:ln>
              <a:solidFill>
                <a:schemeClr val="tx1"/>
              </a:solidFill>
              <a:effectLst/>
              <a:latin typeface="Book Antiqua" pitchFamily="18" charset="0"/>
              <a:ea typeface="Times New Roman" pitchFamily="18" charset="0"/>
              <a:cs typeface="Times New Roman" pitchFamily="18" charset="0"/>
            </a:endParaRPr>
          </a:p>
          <a:p>
            <a:pPr lvl="0" indent="457200" eaLnBrk="0" fontAlgn="base" hangingPunct="0">
              <a:spcBef>
                <a:spcPct val="0"/>
              </a:spcBef>
              <a:spcAft>
                <a:spcPct val="0"/>
              </a:spcAft>
            </a:pPr>
            <a:r>
              <a:rPr kumimoji="0" lang="en-US" sz="2400" b="0" i="0" u="none" strike="noStrike" cap="none" normalizeH="0" baseline="0" dirty="0">
                <a:ln>
                  <a:noFill/>
                </a:ln>
                <a:solidFill>
                  <a:schemeClr val="tx1"/>
                </a:solidFill>
                <a:effectLst/>
                <a:latin typeface="Book Antiqua" pitchFamily="18" charset="0"/>
                <a:ea typeface="Times New Roman" pitchFamily="18" charset="0"/>
                <a:cs typeface="Times New Roman" pitchFamily="18" charset="0"/>
              </a:rPr>
              <a:t>Be the best of what ever you are!   </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Mary advised four presidents and </a:t>
            </a:r>
            <a:br>
              <a:rPr lang="en-US" dirty="0"/>
            </a:br>
            <a:r>
              <a:rPr lang="en-US" dirty="0"/>
              <a:t>was very influential in D.C.</a:t>
            </a:r>
          </a:p>
        </p:txBody>
      </p:sp>
      <p:pic>
        <p:nvPicPr>
          <p:cNvPr id="3" name="Picture 2" descr="Mary at DC.TIF"/>
          <p:cNvPicPr>
            <a:picLocks noChangeAspect="1"/>
          </p:cNvPicPr>
          <p:nvPr/>
        </p:nvPicPr>
        <p:blipFill>
          <a:blip r:embed="rId3" cstate="print"/>
          <a:stretch>
            <a:fillRect/>
          </a:stretch>
        </p:blipFill>
        <p:spPr>
          <a:xfrm>
            <a:off x="2779776" y="2057400"/>
            <a:ext cx="3584448" cy="401726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Mary and Eleanor Roosevelt</a:t>
            </a:r>
          </a:p>
        </p:txBody>
      </p:sp>
      <p:pic>
        <p:nvPicPr>
          <p:cNvPr id="3" name="Picture 2" descr="eleanor, mary and children.TIF"/>
          <p:cNvPicPr>
            <a:picLocks noChangeAspect="1"/>
          </p:cNvPicPr>
          <p:nvPr/>
        </p:nvPicPr>
        <p:blipFill>
          <a:blip r:embed="rId3" cstate="print"/>
          <a:stretch>
            <a:fillRect/>
          </a:stretch>
        </p:blipFill>
        <p:spPr>
          <a:xfrm>
            <a:off x="952500" y="1981199"/>
            <a:ext cx="7239000" cy="472440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www.floridamemory.com/OnlineClassroom/MaryBethune"/>
          <p:cNvPicPr>
            <a:picLocks noChangeAspect="1" noChangeArrowheads="1"/>
          </p:cNvPicPr>
          <p:nvPr/>
        </p:nvPicPr>
        <p:blipFill>
          <a:blip r:embed="rId3" cstate="print"/>
          <a:srcRect/>
          <a:stretch>
            <a:fillRect/>
          </a:stretch>
        </p:blipFill>
        <p:spPr bwMode="auto">
          <a:xfrm>
            <a:off x="1546412" y="670111"/>
            <a:ext cx="4155638" cy="5121089"/>
          </a:xfrm>
          <a:prstGeom prst="rect">
            <a:avLst/>
          </a:prstGeom>
          <a:noFill/>
        </p:spPr>
      </p:pic>
      <p:sp>
        <p:nvSpPr>
          <p:cNvPr id="3" name="TextBox 2"/>
          <p:cNvSpPr txBox="1"/>
          <p:nvPr/>
        </p:nvSpPr>
        <p:spPr>
          <a:xfrm>
            <a:off x="1981200" y="6096000"/>
            <a:ext cx="3505200" cy="381000"/>
          </a:xfrm>
          <a:prstGeom prst="rect">
            <a:avLst/>
          </a:prstGeom>
          <a:noFill/>
        </p:spPr>
        <p:txBody>
          <a:bodyPr wrap="square" rtlCol="0">
            <a:spAutoFit/>
          </a:bodyPr>
          <a:lstStyle/>
          <a:p>
            <a:pPr algn="ctr"/>
            <a:r>
              <a:rPr lang="en-US" dirty="0"/>
              <a:t>Mary and Eleanor Roosevelt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Mary’s Parents</a:t>
            </a:r>
          </a:p>
        </p:txBody>
      </p:sp>
      <p:pic>
        <p:nvPicPr>
          <p:cNvPr id="4" name="Content Placeholder 3" descr="parents.TIF"/>
          <p:cNvPicPr>
            <a:picLocks noGrp="1" noChangeAspect="1"/>
          </p:cNvPicPr>
          <p:nvPr>
            <p:ph idx="1"/>
          </p:nvPr>
        </p:nvPicPr>
        <p:blipFill>
          <a:blip r:embed="rId3" cstate="print"/>
          <a:stretch>
            <a:fillRect/>
          </a:stretch>
        </p:blipFill>
        <p:spPr>
          <a:xfrm>
            <a:off x="2876081" y="1935163"/>
            <a:ext cx="3391838" cy="4389437"/>
          </a:xfrm>
          <a:ln w="76200">
            <a:solidFill>
              <a:schemeClr val="accent3">
                <a:lumMod val="75000"/>
              </a:schemeClr>
            </a:solidFill>
          </a:ln>
        </p:spPr>
      </p:pic>
      <p:sp>
        <p:nvSpPr>
          <p:cNvPr id="5" name="TextBox 4"/>
          <p:cNvSpPr txBox="1"/>
          <p:nvPr/>
        </p:nvSpPr>
        <p:spPr>
          <a:xfrm rot="21600000">
            <a:off x="3124200" y="3477525"/>
            <a:ext cx="3200400"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Patsy and Sam McLeod had </a:t>
            </a:r>
          </a:p>
          <a:p>
            <a:r>
              <a:rPr lang="en-US" dirty="0"/>
              <a:t>17 children.  They were former slaves, and Mary was their 15</a:t>
            </a:r>
            <a:r>
              <a:rPr lang="en-US" baseline="30000" dirty="0"/>
              <a:t>th</a:t>
            </a:r>
            <a:r>
              <a:rPr lang="en-US" dirty="0"/>
              <a:t> child and their first free born child.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1943:</a:t>
            </a:r>
            <a:br>
              <a:rPr lang="en-US" sz="2700" dirty="0"/>
            </a:br>
            <a:r>
              <a:rPr lang="en-US" sz="2700" dirty="0"/>
              <a:t>Mary is a general in the Women’s Army for the National Defense.</a:t>
            </a:r>
            <a:br>
              <a:rPr lang="en-US" dirty="0"/>
            </a:br>
            <a:endParaRPr lang="en-US" dirty="0"/>
          </a:p>
        </p:txBody>
      </p:sp>
      <p:pic>
        <p:nvPicPr>
          <p:cNvPr id="3" name="Picture 2" descr="Mary in WACS.TIF"/>
          <p:cNvPicPr>
            <a:picLocks noChangeAspect="1"/>
          </p:cNvPicPr>
          <p:nvPr/>
        </p:nvPicPr>
        <p:blipFill>
          <a:blip r:embed="rId3" cstate="print"/>
          <a:stretch>
            <a:fillRect/>
          </a:stretch>
        </p:blipFill>
        <p:spPr>
          <a:xfrm>
            <a:off x="3276600" y="2438400"/>
            <a:ext cx="2816352" cy="405993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136339"/>
            <a:ext cx="4572000" cy="2585323"/>
          </a:xfrm>
          <a:prstGeom prst="rect">
            <a:avLst/>
          </a:prstGeom>
        </p:spPr>
        <p:txBody>
          <a:bodyPr>
            <a:spAutoFit/>
          </a:bodyPr>
          <a:lstStyle/>
          <a:p>
            <a:endParaRPr lang="en-US" b="1" dirty="0"/>
          </a:p>
          <a:p>
            <a:r>
              <a:rPr lang="en-US" b="1" dirty="0"/>
              <a:t>Mary McLeod Bethune awarded citation from Harry S. Truman </a:t>
            </a:r>
            <a:br>
              <a:rPr lang="en-US" b="1" dirty="0"/>
            </a:br>
            <a:r>
              <a:rPr lang="en-US" b="1" dirty="0"/>
              <a:t>L-R: Harry S. Truman; Mary McLeod Bethune; Madame </a:t>
            </a:r>
            <a:r>
              <a:rPr lang="en-US" b="1" dirty="0" err="1"/>
              <a:t>Vijaya</a:t>
            </a:r>
            <a:r>
              <a:rPr lang="en-US" b="1" dirty="0"/>
              <a:t> </a:t>
            </a:r>
            <a:r>
              <a:rPr lang="en-US" b="1" dirty="0" err="1"/>
              <a:t>Pandit</a:t>
            </a:r>
            <a:r>
              <a:rPr lang="en-US" b="1" dirty="0"/>
              <a:t>, India's ambassador; and Dr. Ralph Bunche of the UN. All are recipients of the Citation for Outstanding Citizenship from the President. </a:t>
            </a:r>
          </a:p>
        </p:txBody>
      </p:sp>
      <p:pic>
        <p:nvPicPr>
          <p:cNvPr id="62466" name="Picture 2" descr="www.floridamemory.com/OnlineClassroom/MaryBethune"/>
          <p:cNvPicPr>
            <a:picLocks noChangeAspect="1" noChangeArrowheads="1"/>
          </p:cNvPicPr>
          <p:nvPr/>
        </p:nvPicPr>
        <p:blipFill>
          <a:blip r:embed="rId3" cstate="print"/>
          <a:srcRect/>
          <a:stretch>
            <a:fillRect/>
          </a:stretch>
        </p:blipFill>
        <p:spPr bwMode="auto">
          <a:xfrm>
            <a:off x="2819400" y="685800"/>
            <a:ext cx="2238375" cy="150495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4858512"/>
          </a:xfrm>
        </p:spPr>
        <p:txBody>
          <a:bodyPr>
            <a:normAutofit fontScale="90000"/>
          </a:bodyPr>
          <a:lstStyle/>
          <a:p>
            <a:r>
              <a:rPr lang="en-US" dirty="0"/>
              <a:t>1949:	Mary is awarded the Medal of Honor and Merit in Haiti.</a:t>
            </a:r>
            <a:br>
              <a:rPr lang="en-US" dirty="0"/>
            </a:br>
            <a:r>
              <a:rPr lang="en-US" dirty="0"/>
              <a:t>1952:	She receives the Order of the Star of Africa from the Liberian president and tours Africa.</a:t>
            </a:r>
            <a:br>
              <a:rPr lang="en-US" dirty="0"/>
            </a:b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551837"/>
            <a:ext cx="6400800" cy="2369880"/>
          </a:xfrm>
          <a:prstGeom prst="rect">
            <a:avLst/>
          </a:prstGeom>
        </p:spPr>
        <p:txBody>
          <a:bodyPr wrap="square">
            <a:spAutoFit/>
          </a:bodyPr>
          <a:lstStyle/>
          <a:p>
            <a:pPr algn="ctr"/>
            <a:r>
              <a:rPr lang="en-US" sz="2800" dirty="0"/>
              <a:t>1954:	Mary attends the</a:t>
            </a:r>
          </a:p>
          <a:p>
            <a:pPr algn="ctr"/>
            <a:r>
              <a:rPr lang="en-US" sz="2800" dirty="0"/>
              <a:t>         World Assembly for </a:t>
            </a:r>
          </a:p>
          <a:p>
            <a:pPr algn="ctr"/>
            <a:r>
              <a:rPr lang="en-US" sz="2800" dirty="0"/>
              <a:t>          Moral Re-Armament </a:t>
            </a:r>
          </a:p>
          <a:p>
            <a:pPr algn="ctr"/>
            <a:r>
              <a:rPr lang="en-US" sz="2800" dirty="0"/>
              <a:t>           in </a:t>
            </a:r>
            <a:r>
              <a:rPr lang="en-US" sz="2800" dirty="0" err="1"/>
              <a:t>Caux</a:t>
            </a:r>
            <a:r>
              <a:rPr lang="en-US" sz="2800" dirty="0"/>
              <a:t>, Switzerland.</a:t>
            </a:r>
            <a:br>
              <a:rPr lang="en-US" dirty="0"/>
            </a:br>
            <a:br>
              <a:rPr lang="en-US" dirty="0"/>
            </a:br>
            <a:r>
              <a:rPr lang="en-US" dirty="0"/>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Mary at White Hall</a:t>
            </a:r>
          </a:p>
        </p:txBody>
      </p:sp>
      <p:pic>
        <p:nvPicPr>
          <p:cNvPr id="3" name="Picture 2" descr="older mary at faith hall.tif"/>
          <p:cNvPicPr>
            <a:picLocks noChangeAspect="1"/>
          </p:cNvPicPr>
          <p:nvPr/>
        </p:nvPicPr>
        <p:blipFill>
          <a:blip r:embed="rId3" cstate="print"/>
          <a:stretch>
            <a:fillRect/>
          </a:stretch>
        </p:blipFill>
        <p:spPr>
          <a:xfrm>
            <a:off x="5583936" y="1143000"/>
            <a:ext cx="3560064" cy="487984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www.floridamemory.com/OnlineClassroom/MaryBethune"/>
          <p:cNvPicPr>
            <a:picLocks noChangeAspect="1" noChangeArrowheads="1"/>
          </p:cNvPicPr>
          <p:nvPr/>
        </p:nvPicPr>
        <p:blipFill>
          <a:blip r:embed="rId3" cstate="print"/>
          <a:srcRect/>
          <a:stretch>
            <a:fillRect/>
          </a:stretch>
        </p:blipFill>
        <p:spPr bwMode="auto">
          <a:xfrm>
            <a:off x="2514600" y="1295400"/>
            <a:ext cx="3752850" cy="45720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943100" y="1800225"/>
            <a:ext cx="5257800" cy="3257550"/>
          </a:xfrm>
          <a:prstGeom prst="rect">
            <a:avLst/>
          </a:prstGeom>
          <a:noFill/>
          <a:ln w="9525">
            <a:noFill/>
            <a:miter lim="800000"/>
            <a:headEnd/>
            <a:tailEnd/>
          </a:ln>
        </p:spPr>
      </p:pic>
      <p:sp>
        <p:nvSpPr>
          <p:cNvPr id="3" name="TextBox 2"/>
          <p:cNvSpPr txBox="1"/>
          <p:nvPr/>
        </p:nvSpPr>
        <p:spPr>
          <a:xfrm>
            <a:off x="1676400" y="838200"/>
            <a:ext cx="6477000" cy="369332"/>
          </a:xfrm>
          <a:prstGeom prst="rect">
            <a:avLst/>
          </a:prstGeom>
          <a:noFill/>
        </p:spPr>
        <p:txBody>
          <a:bodyPr wrap="square" rtlCol="0">
            <a:spAutoFit/>
          </a:bodyPr>
          <a:lstStyle/>
          <a:p>
            <a:r>
              <a:rPr lang="en-US" dirty="0"/>
              <a:t>The Foundation where Mary spent her final years.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Mary at her Retreat</a:t>
            </a:r>
          </a:p>
        </p:txBody>
      </p:sp>
      <p:pic>
        <p:nvPicPr>
          <p:cNvPr id="3" name="Picture 2" descr="Older Mary at Retreat.TIF"/>
          <p:cNvPicPr>
            <a:picLocks noChangeAspect="1"/>
          </p:cNvPicPr>
          <p:nvPr/>
        </p:nvPicPr>
        <p:blipFill>
          <a:blip r:embed="rId3" cstate="print"/>
          <a:stretch>
            <a:fillRect/>
          </a:stretch>
        </p:blipFill>
        <p:spPr>
          <a:xfrm>
            <a:off x="1981200" y="2895600"/>
            <a:ext cx="5193792" cy="3523488"/>
          </a:xfrm>
          <a:prstGeom prst="rect">
            <a:avLst/>
          </a:prstGeom>
        </p:spPr>
      </p:pic>
      <p:sp>
        <p:nvSpPr>
          <p:cNvPr id="5" name="Rectangle 4"/>
          <p:cNvSpPr/>
          <p:nvPr/>
        </p:nvSpPr>
        <p:spPr>
          <a:xfrm>
            <a:off x="2286000" y="1828801"/>
            <a:ext cx="4572000" cy="1200329"/>
          </a:xfrm>
          <a:prstGeom prst="rect">
            <a:avLst/>
          </a:prstGeom>
        </p:spPr>
        <p:txBody>
          <a:bodyPr wrap="square">
            <a:spAutoFit/>
          </a:bodyPr>
          <a:lstStyle/>
          <a:p>
            <a:br>
              <a:rPr lang="en-US" dirty="0"/>
            </a:br>
            <a:r>
              <a:rPr lang="en-US" dirty="0"/>
              <a:t>May 18, 1955:    Mary dies of a heart attack in her Retreat home. </a:t>
            </a:r>
            <a:br>
              <a:rPr lang="en-US" dirty="0"/>
            </a:br>
            <a:r>
              <a:rPr lang="en-US" dirty="0"/>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marybethuneacademy.org/images/canedutn.jpg"/>
          <p:cNvPicPr>
            <a:picLocks noChangeAspect="1" noChangeArrowheads="1"/>
          </p:cNvPicPr>
          <p:nvPr/>
        </p:nvPicPr>
        <p:blipFill>
          <a:blip r:embed="rId3" cstate="print"/>
          <a:srcRect/>
          <a:stretch>
            <a:fillRect/>
          </a:stretch>
        </p:blipFill>
        <p:spPr bwMode="auto">
          <a:xfrm>
            <a:off x="2438400" y="457200"/>
            <a:ext cx="3438525" cy="4533900"/>
          </a:xfrm>
          <a:prstGeom prst="rect">
            <a:avLst/>
          </a:prstGeom>
          <a:noFill/>
        </p:spPr>
      </p:pic>
      <p:sp>
        <p:nvSpPr>
          <p:cNvPr id="5" name="TextBox 4"/>
          <p:cNvSpPr txBox="1"/>
          <p:nvPr/>
        </p:nvSpPr>
        <p:spPr>
          <a:xfrm>
            <a:off x="1143000" y="5486400"/>
            <a:ext cx="6172200" cy="369332"/>
          </a:xfrm>
          <a:prstGeom prst="rect">
            <a:avLst/>
          </a:prstGeom>
          <a:noFill/>
        </p:spPr>
        <p:txBody>
          <a:bodyPr wrap="square" rtlCol="0">
            <a:spAutoFit/>
          </a:bodyPr>
          <a:lstStyle/>
          <a:p>
            <a:endParaRPr lang="en-US" dirty="0"/>
          </a:p>
        </p:txBody>
      </p:sp>
      <p:sp>
        <p:nvSpPr>
          <p:cNvPr id="6" name="TextBox 5"/>
          <p:cNvSpPr txBox="1"/>
          <p:nvPr/>
        </p:nvSpPr>
        <p:spPr>
          <a:xfrm>
            <a:off x="1295400" y="5638800"/>
            <a:ext cx="6172200" cy="646331"/>
          </a:xfrm>
          <a:prstGeom prst="rect">
            <a:avLst/>
          </a:prstGeom>
          <a:noFill/>
        </p:spPr>
        <p:txBody>
          <a:bodyPr wrap="square" rtlCol="0">
            <a:spAutoFit/>
          </a:bodyPr>
          <a:lstStyle/>
          <a:p>
            <a:r>
              <a:rPr lang="en-US" b="1" dirty="0"/>
              <a:t>Born July 10, 1875 Mary Jane McLeod</a:t>
            </a:r>
            <a:br>
              <a:rPr lang="en-US" b="1" dirty="0"/>
            </a:br>
            <a:r>
              <a:rPr lang="en-US" b="1" dirty="0"/>
              <a:t>Died May 18, 1955 Mary McLeod Bethune </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Albert Jr., grandson/adopted son, with stamp dedicated on March 5, 1985.</a:t>
            </a:r>
          </a:p>
        </p:txBody>
      </p:sp>
      <p:pic>
        <p:nvPicPr>
          <p:cNvPr id="4" name="Picture 3" descr="Stamp.TIF"/>
          <p:cNvPicPr>
            <a:picLocks noChangeAspect="1"/>
          </p:cNvPicPr>
          <p:nvPr/>
        </p:nvPicPr>
        <p:blipFill>
          <a:blip r:embed="rId3" cstate="print"/>
          <a:stretch>
            <a:fillRect/>
          </a:stretch>
        </p:blipFill>
        <p:spPr>
          <a:xfrm>
            <a:off x="1524000" y="1981200"/>
            <a:ext cx="6096000" cy="37338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McLeod’s  Homestead</a:t>
            </a:r>
          </a:p>
        </p:txBody>
      </p:sp>
      <p:pic>
        <p:nvPicPr>
          <p:cNvPr id="4" name="Content Placeholder 3" descr="The Bethune himestead.TIF"/>
          <p:cNvPicPr>
            <a:picLocks noGrp="1" noChangeAspect="1"/>
          </p:cNvPicPr>
          <p:nvPr>
            <p:ph idx="1"/>
          </p:nvPr>
        </p:nvPicPr>
        <p:blipFill>
          <a:blip r:embed="rId3" cstate="print"/>
          <a:stretch>
            <a:fillRect/>
          </a:stretch>
        </p:blipFill>
        <p:spPr>
          <a:xfrm>
            <a:off x="2798064" y="2618073"/>
            <a:ext cx="3547872" cy="3023616"/>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304800" y="2462599"/>
            <a:ext cx="8050658"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Truly, my worldly possessions are few. </a:t>
            </a:r>
          </a:p>
          <a:p>
            <a:pPr marL="0" marR="0" lvl="0" indent="457200"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Yet my experiences have been rich. </a:t>
            </a:r>
          </a:p>
          <a:p>
            <a:pPr marL="0" marR="0" lvl="0" indent="457200"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 From them I have distilled principles and policies in which</a:t>
            </a:r>
          </a:p>
          <a:p>
            <a:pPr marL="0" marR="0" lvl="0" indent="457200"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 I believe firmly, for they present the meaning of my life’s work.</a:t>
            </a:r>
          </a:p>
          <a:p>
            <a:pPr marL="0" marR="0" lvl="0" indent="457200"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 They are the products of much sweat and sorrow.</a:t>
            </a:r>
          </a:p>
          <a:p>
            <a:pPr marL="0" marR="0" lvl="0" indent="457200"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  Perhaps, in them, there is something of value.</a:t>
            </a:r>
          </a:p>
          <a:p>
            <a:pPr marL="0" marR="0" lvl="0" indent="457200"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 So as my life draws to a close, I will pass them on</a:t>
            </a:r>
          </a:p>
          <a:p>
            <a:pPr marL="0" marR="0" lvl="0" indent="457200"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 to Negroes everywhere in the hope that an old woman’s philosophy </a:t>
            </a:r>
          </a:p>
          <a:p>
            <a:pPr marL="0" marR="0" lvl="0" indent="45720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may give them inspiration.</a:t>
            </a:r>
          </a:p>
          <a:p>
            <a:pPr marL="0" marR="0" lvl="0" indent="45720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Book Antiqua" pitchFamily="18" charset="0"/>
                <a:ea typeface="Times New Roman" pitchFamily="18" charset="0"/>
                <a:cs typeface="Arial" pitchFamily="34" charset="0"/>
              </a:rPr>
              <a:t> Here, then, is my legacy.</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sp>
        <p:nvSpPr>
          <p:cNvPr id="5" name="TextBox 4"/>
          <p:cNvSpPr txBox="1"/>
          <p:nvPr/>
        </p:nvSpPr>
        <p:spPr>
          <a:xfrm>
            <a:off x="304800" y="1295400"/>
            <a:ext cx="7239000" cy="461665"/>
          </a:xfrm>
          <a:prstGeom prst="rect">
            <a:avLst/>
          </a:prstGeom>
          <a:noFill/>
        </p:spPr>
        <p:txBody>
          <a:bodyPr wrap="square" rtlCol="0">
            <a:spAutoFit/>
          </a:bodyPr>
          <a:lstStyle/>
          <a:p>
            <a:r>
              <a:rPr lang="en-US" sz="2400" dirty="0"/>
              <a:t>                      LAST WILL AND TESTAMENT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685800"/>
            <a:ext cx="7467600" cy="5601533"/>
          </a:xfrm>
          <a:prstGeom prst="rect">
            <a:avLst/>
          </a:prstGeom>
          <a:noFill/>
        </p:spPr>
        <p:txBody>
          <a:bodyPr wrap="square" rtlCol="0">
            <a:spAutoFit/>
          </a:bodyPr>
          <a:lstStyle/>
          <a:p>
            <a:pPr lvl="0" indent="457200" eaLnBrk="0" fontAlgn="base" hangingPunct="0">
              <a:spcBef>
                <a:spcPct val="0"/>
              </a:spcBef>
              <a:spcAft>
                <a:spcPct val="0"/>
              </a:spcAft>
            </a:pPr>
            <a:r>
              <a:rPr lang="en-US" dirty="0">
                <a:latin typeface="Book Antiqua" pitchFamily="18" charset="0"/>
                <a:ea typeface="Times New Roman" pitchFamily="18" charset="0"/>
                <a:cs typeface="Arial" pitchFamily="34" charset="0"/>
              </a:rPr>
              <a:t>I leave you love. Love builds.  It is positive and helpful.  Personally and racially, our enemies must be forgiven.</a:t>
            </a:r>
          </a:p>
          <a:p>
            <a:pPr lvl="0" indent="457200" eaLnBrk="0" fontAlgn="base" hangingPunct="0">
              <a:spcBef>
                <a:spcPct val="0"/>
              </a:spcBef>
              <a:spcAft>
                <a:spcPct val="0"/>
              </a:spcAft>
            </a:pPr>
            <a:endParaRPr lang="en-US" sz="1050" dirty="0">
              <a:latin typeface="Arial" pitchFamily="34" charset="0"/>
              <a:cs typeface="Arial" pitchFamily="34" charset="0"/>
            </a:endParaRPr>
          </a:p>
          <a:p>
            <a:pPr lvl="0" indent="457200" eaLnBrk="0" fontAlgn="base" hangingPunct="0">
              <a:spcBef>
                <a:spcPct val="0"/>
              </a:spcBef>
              <a:spcAft>
                <a:spcPct val="0"/>
              </a:spcAft>
            </a:pPr>
            <a:r>
              <a:rPr lang="en-US" dirty="0">
                <a:latin typeface="Book Antiqua" pitchFamily="18" charset="0"/>
                <a:ea typeface="Times New Roman" pitchFamily="18" charset="0"/>
                <a:cs typeface="Arial" pitchFamily="34" charset="0"/>
              </a:rPr>
              <a:t>I leave you hope.  The Negroes growth will be great in the years to come.  </a:t>
            </a:r>
          </a:p>
          <a:p>
            <a:pPr lvl="0" indent="457200" eaLnBrk="0" fontAlgn="base" hangingPunct="0">
              <a:spcBef>
                <a:spcPct val="0"/>
              </a:spcBef>
              <a:spcAft>
                <a:spcPct val="0"/>
              </a:spcAft>
            </a:pPr>
            <a:endParaRPr lang="en-US" sz="1050" dirty="0">
              <a:latin typeface="Arial" pitchFamily="34" charset="0"/>
              <a:cs typeface="Arial" pitchFamily="34" charset="0"/>
            </a:endParaRPr>
          </a:p>
          <a:p>
            <a:pPr lvl="0" indent="457200" eaLnBrk="0" fontAlgn="base" hangingPunct="0">
              <a:spcBef>
                <a:spcPct val="0"/>
              </a:spcBef>
              <a:spcAft>
                <a:spcPct val="0"/>
              </a:spcAft>
            </a:pPr>
            <a:r>
              <a:rPr lang="en-US" dirty="0">
                <a:latin typeface="Book Antiqua" pitchFamily="18" charset="0"/>
                <a:ea typeface="Times New Roman" pitchFamily="18" charset="0"/>
                <a:cs typeface="Arial" pitchFamily="34" charset="0"/>
              </a:rPr>
              <a:t>I leave you the challenge of developing confidence in one another.  As long as Negroes are hemmed into racial blocks of prejudice and pressure, it will be necessary for them to band together for economic betterment.</a:t>
            </a:r>
          </a:p>
          <a:p>
            <a:pPr lvl="0" indent="457200" eaLnBrk="0" fontAlgn="base" hangingPunct="0">
              <a:spcBef>
                <a:spcPct val="0"/>
              </a:spcBef>
              <a:spcAft>
                <a:spcPct val="0"/>
              </a:spcAft>
            </a:pPr>
            <a:endParaRPr lang="en-US" sz="1050" dirty="0">
              <a:latin typeface="Arial" pitchFamily="34" charset="0"/>
              <a:cs typeface="Arial" pitchFamily="34" charset="0"/>
            </a:endParaRPr>
          </a:p>
          <a:p>
            <a:pPr lvl="0" indent="457200" eaLnBrk="0" fontAlgn="base" hangingPunct="0">
              <a:spcBef>
                <a:spcPct val="0"/>
              </a:spcBef>
              <a:spcAft>
                <a:spcPct val="0"/>
              </a:spcAft>
            </a:pPr>
            <a:r>
              <a:rPr lang="en-US" dirty="0">
                <a:latin typeface="Book Antiqua" pitchFamily="18" charset="0"/>
                <a:ea typeface="Times New Roman" pitchFamily="18" charset="0"/>
                <a:cs typeface="Arial" pitchFamily="34" charset="0"/>
              </a:rPr>
              <a:t>I leave you a thirst for education.  Knowledge is the prime need of the hour.</a:t>
            </a:r>
          </a:p>
          <a:p>
            <a:pPr lvl="0" indent="457200" eaLnBrk="0" fontAlgn="base" hangingPunct="0">
              <a:spcBef>
                <a:spcPct val="0"/>
              </a:spcBef>
              <a:spcAft>
                <a:spcPct val="0"/>
              </a:spcAft>
            </a:pPr>
            <a:endParaRPr lang="en-US" sz="1050" dirty="0">
              <a:latin typeface="Arial" pitchFamily="34" charset="0"/>
              <a:cs typeface="Arial" pitchFamily="34" charset="0"/>
            </a:endParaRPr>
          </a:p>
          <a:p>
            <a:pPr lvl="0" indent="457200" eaLnBrk="0" fontAlgn="base" hangingPunct="0">
              <a:spcBef>
                <a:spcPct val="0"/>
              </a:spcBef>
              <a:spcAft>
                <a:spcPct val="0"/>
              </a:spcAft>
            </a:pPr>
            <a:r>
              <a:rPr lang="en-US" dirty="0">
                <a:latin typeface="Book Antiqua" pitchFamily="18" charset="0"/>
                <a:ea typeface="Times New Roman" pitchFamily="18" charset="0"/>
                <a:cs typeface="Arial" pitchFamily="34" charset="0"/>
              </a:rPr>
              <a:t>  I leave you faith.  Faith is the first factor in life devoted to service.  Without faith, nothing is possible.  With it, nothing is impossible. Faith in God is the greatest power, but great too is faith in oneself. </a:t>
            </a:r>
            <a:endParaRPr lang="en-US" sz="1050" dirty="0">
              <a:latin typeface="Arial" pitchFamily="34" charset="0"/>
              <a:cs typeface="Arial" pitchFamily="34" charset="0"/>
            </a:endParaRPr>
          </a:p>
          <a:p>
            <a:pPr lvl="0" indent="457200" eaLnBrk="0" fontAlgn="base" hangingPunct="0">
              <a:spcBef>
                <a:spcPct val="0"/>
              </a:spcBef>
              <a:spcAft>
                <a:spcPct val="0"/>
              </a:spcAft>
            </a:pPr>
            <a:r>
              <a:rPr lang="en-US" dirty="0">
                <a:latin typeface="Book Antiqua" pitchFamily="18" charset="0"/>
                <a:ea typeface="Times New Roman" pitchFamily="18" charset="0"/>
                <a:cs typeface="Arial" pitchFamily="34" charset="0"/>
              </a:rPr>
              <a:t>         </a:t>
            </a:r>
          </a:p>
          <a:p>
            <a:pPr lvl="0" indent="457200" eaLnBrk="0" fontAlgn="base" hangingPunct="0">
              <a:spcBef>
                <a:spcPct val="0"/>
              </a:spcBef>
              <a:spcAft>
                <a:spcPct val="0"/>
              </a:spcAft>
            </a:pPr>
            <a:r>
              <a:rPr lang="en-US" dirty="0">
                <a:latin typeface="Book Antiqua" pitchFamily="18" charset="0"/>
                <a:ea typeface="Times New Roman" pitchFamily="18" charset="0"/>
                <a:cs typeface="Arial" pitchFamily="34" charset="0"/>
              </a:rPr>
              <a:t> I leave you racial dignity. I want Negroes to maintain their human dignity at all costs.</a:t>
            </a:r>
            <a:endParaRPr lang="en-US" sz="1050" dirty="0">
              <a:latin typeface="Arial" pitchFamily="34" charset="0"/>
              <a:cs typeface="Arial" pitchFamily="34" charset="0"/>
            </a:endParaRPr>
          </a:p>
          <a:p>
            <a:pPr lvl="0" indent="457200" eaLnBrk="0" fontAlgn="base" hangingPunct="0">
              <a:spcBef>
                <a:spcPct val="0"/>
              </a:spcBef>
              <a:spcAft>
                <a:spcPct val="0"/>
              </a:spcAft>
            </a:pPr>
            <a:endParaRPr lang="en-US" sz="2800" dirty="0">
              <a:latin typeface="Arial" pitchFamily="34" charset="0"/>
              <a:cs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362712"/>
          </a:xfrm>
        </p:spPr>
        <p:txBody>
          <a:bodyPr>
            <a:normAutofit fontScale="90000"/>
          </a:bodyPr>
          <a:lstStyle/>
          <a:p>
            <a:endParaRPr lang="en-US" dirty="0"/>
          </a:p>
        </p:txBody>
      </p:sp>
      <p:sp>
        <p:nvSpPr>
          <p:cNvPr id="3" name="Content Placeholder 2"/>
          <p:cNvSpPr>
            <a:spLocks noGrp="1"/>
          </p:cNvSpPr>
          <p:nvPr>
            <p:ph idx="1"/>
          </p:nvPr>
        </p:nvSpPr>
        <p:spPr>
          <a:xfrm>
            <a:off x="457200" y="1371600"/>
            <a:ext cx="8229600" cy="4953000"/>
          </a:xfrm>
        </p:spPr>
        <p:txBody>
          <a:bodyPr>
            <a:normAutofit lnSpcReduction="10000"/>
          </a:bodyPr>
          <a:lstStyle/>
          <a:p>
            <a:pPr lvl="0" indent="457200" eaLnBrk="0" fontAlgn="base" hangingPunct="0">
              <a:spcBef>
                <a:spcPct val="0"/>
              </a:spcBef>
              <a:spcAft>
                <a:spcPct val="0"/>
              </a:spcAft>
            </a:pPr>
            <a:r>
              <a:rPr lang="en-US" dirty="0">
                <a:latin typeface="Book Antiqua" pitchFamily="18" charset="0"/>
                <a:ea typeface="Times New Roman" pitchFamily="18" charset="0"/>
                <a:cs typeface="Arial" pitchFamily="34" charset="0"/>
              </a:rPr>
              <a:t>I leave you a desire to live harmoniously with your fellow man. The problem of color is worldwide.  And I appeal to American Negroes, both North and South, East and West- to recognize their common problems and unite to solve them.</a:t>
            </a:r>
          </a:p>
          <a:p>
            <a:pPr lvl="0" indent="457200" eaLnBrk="0" fontAlgn="base" hangingPunct="0">
              <a:spcBef>
                <a:spcPct val="0"/>
              </a:spcBef>
              <a:spcAft>
                <a:spcPct val="0"/>
              </a:spcAft>
            </a:pPr>
            <a:endParaRPr lang="en-US" sz="1400" dirty="0">
              <a:latin typeface="Arial" pitchFamily="34" charset="0"/>
              <a:cs typeface="Arial" pitchFamily="34" charset="0"/>
            </a:endParaRPr>
          </a:p>
          <a:p>
            <a:pPr lvl="0" indent="457200" eaLnBrk="0" fontAlgn="base" hangingPunct="0">
              <a:spcBef>
                <a:spcPct val="0"/>
              </a:spcBef>
              <a:spcAft>
                <a:spcPct val="0"/>
              </a:spcAft>
            </a:pPr>
            <a:r>
              <a:rPr lang="en-US" dirty="0">
                <a:latin typeface="Book Antiqua" pitchFamily="18" charset="0"/>
                <a:ea typeface="Times New Roman" pitchFamily="18" charset="0"/>
                <a:cs typeface="Arial" pitchFamily="34" charset="0"/>
              </a:rPr>
              <a:t>I leave you finally a responsibility to our young people.  The world around us really belongs to youth, for youth will take over its future management. Our children must never lose their zeal for building a better world; they must not be discouraged from aspiring toward greatness, for they are to be the leaders of tomorrow.  </a:t>
            </a:r>
            <a:endParaRPr lang="en-US" sz="1400" dirty="0">
              <a:latin typeface="Arial" pitchFamily="34" charset="0"/>
              <a:cs typeface="Arial"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57400" y="1219200"/>
            <a:ext cx="4572000" cy="4524315"/>
          </a:xfrm>
          <a:prstGeom prst="rect">
            <a:avLst/>
          </a:prstGeom>
        </p:spPr>
        <p:txBody>
          <a:bodyPr wrap="square">
            <a:spAutoFit/>
          </a:bodyPr>
          <a:lstStyle/>
          <a:p>
            <a:r>
              <a:rPr lang="en-US" sz="2400" dirty="0">
                <a:latin typeface="Book Antiqua" pitchFamily="18" charset="0"/>
                <a:ea typeface="Times New Roman" pitchFamily="18" charset="0"/>
                <a:cs typeface="Arial" pitchFamily="34" charset="0"/>
              </a:rPr>
              <a:t> If I have a legacy to leave my people, it is my philosophy of living and serving.</a:t>
            </a:r>
          </a:p>
          <a:p>
            <a:endParaRPr lang="en-US" sz="2400" dirty="0">
              <a:latin typeface="Book Antiqua" pitchFamily="18" charset="0"/>
              <a:ea typeface="Times New Roman" pitchFamily="18" charset="0"/>
              <a:cs typeface="Arial" pitchFamily="34" charset="0"/>
            </a:endParaRPr>
          </a:p>
          <a:p>
            <a:r>
              <a:rPr lang="en-US" sz="2400" dirty="0">
                <a:latin typeface="Book Antiqua" pitchFamily="18" charset="0"/>
                <a:ea typeface="Times New Roman" pitchFamily="18" charset="0"/>
                <a:cs typeface="Arial" pitchFamily="34" charset="0"/>
              </a:rPr>
              <a:t> As I face tomorrow, I am content, for I think I have spent my life well.</a:t>
            </a:r>
          </a:p>
          <a:p>
            <a:endParaRPr lang="en-US" sz="2400" dirty="0">
              <a:latin typeface="Book Antiqua" pitchFamily="18" charset="0"/>
              <a:ea typeface="Times New Roman" pitchFamily="18" charset="0"/>
              <a:cs typeface="Arial" pitchFamily="34" charset="0"/>
            </a:endParaRPr>
          </a:p>
          <a:p>
            <a:r>
              <a:rPr lang="en-US" sz="2400" dirty="0">
                <a:latin typeface="Book Antiqua" pitchFamily="18" charset="0"/>
                <a:ea typeface="Times New Roman" pitchFamily="18" charset="0"/>
                <a:cs typeface="Arial" pitchFamily="34" charset="0"/>
              </a:rPr>
              <a:t> I pray now that my philosophy may be helpful to those who share my vision of the world.   Peace.</a:t>
            </a:r>
            <a:endParaRPr lang="en-US" sz="2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Statue in Washington, D.C.</a:t>
            </a:r>
            <a:br>
              <a:rPr lang="en-US" dirty="0"/>
            </a:br>
            <a:r>
              <a:rPr lang="en-US" sz="4000" dirty="0"/>
              <a:t> (July 10,1974)</a:t>
            </a:r>
          </a:p>
        </p:txBody>
      </p:sp>
      <p:pic>
        <p:nvPicPr>
          <p:cNvPr id="3" name="Picture 2" descr="statue in DC.TIF"/>
          <p:cNvPicPr>
            <a:picLocks noChangeAspect="1"/>
          </p:cNvPicPr>
          <p:nvPr/>
        </p:nvPicPr>
        <p:blipFill>
          <a:blip r:embed="rId3" cstate="print"/>
          <a:stretch>
            <a:fillRect/>
          </a:stretch>
        </p:blipFill>
        <p:spPr>
          <a:xfrm>
            <a:off x="2029968" y="1981200"/>
            <a:ext cx="5084064" cy="316077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r>
              <a:rPr lang="en-US" dirty="0"/>
              <a:t>Mary’s dream came true and her small girls’ school begun in 1904 is now Bethune-</a:t>
            </a:r>
            <a:r>
              <a:rPr lang="en-US" dirty="0" err="1"/>
              <a:t>Cookman</a:t>
            </a:r>
            <a:r>
              <a:rPr lang="en-US" dirty="0"/>
              <a:t> University .</a:t>
            </a:r>
          </a:p>
          <a:p>
            <a:endParaRPr lang="en-US" dirty="0"/>
          </a:p>
        </p:txBody>
      </p:sp>
      <p:pic>
        <p:nvPicPr>
          <p:cNvPr id="2050" name="Picture 2"/>
          <p:cNvPicPr>
            <a:picLocks noGrp="1" noChangeAspect="1" noChangeArrowheads="1"/>
          </p:cNvPicPr>
          <p:nvPr>
            <p:ph sz="half" idx="1"/>
          </p:nvPr>
        </p:nvPicPr>
        <p:blipFill>
          <a:blip r:embed="rId2" cstate="print"/>
          <a:srcRect/>
          <a:stretch>
            <a:fillRect/>
          </a:stretch>
        </p:blipFill>
        <p:spPr bwMode="auto">
          <a:xfrm>
            <a:off x="609601" y="2133600"/>
            <a:ext cx="2538412" cy="37338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en cover bethune book.jpg"/>
          <p:cNvPicPr/>
          <p:nvPr/>
        </p:nvPicPr>
        <p:blipFill>
          <a:blip r:embed="rId3" cstate="print"/>
          <a:srcRect t="20255" b="18403"/>
          <a:stretch>
            <a:fillRect/>
          </a:stretch>
        </p:blipFill>
        <p:spPr>
          <a:xfrm>
            <a:off x="609600" y="3124200"/>
            <a:ext cx="3253740" cy="3286125"/>
          </a:xfrm>
          <a:prstGeom prst="rect">
            <a:avLst/>
          </a:prstGeom>
        </p:spPr>
      </p:pic>
      <p:sp>
        <p:nvSpPr>
          <p:cNvPr id="29697" name="Rectangle 1"/>
          <p:cNvSpPr>
            <a:spLocks noChangeArrowheads="1"/>
          </p:cNvSpPr>
          <p:nvPr/>
        </p:nvSpPr>
        <p:spPr bwMode="auto">
          <a:xfrm>
            <a:off x="0" y="250594"/>
            <a:ext cx="9144000" cy="3569627"/>
          </a:xfrm>
          <a:prstGeom prst="rect">
            <a:avLst/>
          </a:prstGeom>
          <a:noFill/>
          <a:ln w="9525">
            <a:noFill/>
            <a:miter lim="800000"/>
            <a:headEnd/>
            <a:tailEnd/>
          </a:ln>
          <a:effectLst/>
        </p:spPr>
        <p:txBody>
          <a:bodyPr vert="horz" wrap="square" lIns="914112" tIns="914112" rIns="914112" bIns="914112"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171700" algn="l"/>
              </a:tabLst>
            </a:pPr>
            <a:r>
              <a:rPr kumimoji="0" lang="en-US" sz="2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“Without faith, nothing is possible.  With faith, nothing is impossible.” </a:t>
            </a:r>
            <a:endParaRPr kumimoji="0" lang="en-US" sz="2600" b="0" i="0" u="none" strike="noStrike" cap="none" normalizeH="0" baseline="0" dirty="0">
              <a:ln>
                <a:noFill/>
              </a:ln>
              <a:solidFill>
                <a:schemeClr val="tx1"/>
              </a:solidFill>
              <a:effectLst/>
              <a:latin typeface="Arial"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171700" algn="l"/>
              </a:tabLst>
            </a:pPr>
            <a:br>
              <a:rPr kumimoji="0" lang="en-US" sz="2600" b="0" i="0" u="none" strike="noStrike" cap="none" normalizeH="0" baseline="0" dirty="0">
                <a:ln>
                  <a:noFill/>
                </a:ln>
                <a:solidFill>
                  <a:schemeClr val="tx1"/>
                </a:solidFill>
                <a:effectLst/>
                <a:latin typeface="Arial" pitchFamily="34" charset="0"/>
                <a:ea typeface="Calibri" pitchFamily="34" charset="0"/>
                <a:cs typeface="Times New Roman" pitchFamily="18" charset="0"/>
              </a:rPr>
            </a:br>
            <a:endParaRPr kumimoji="0" lang="en-US"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2171700" algn="l"/>
              </a:tabLst>
            </a:pPr>
            <a:r>
              <a:rPr kumimoji="0" lang="en-US" sz="26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MARY MCLEOD BETHUNE (1875-1955)</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Mary McLeod Bethune"/>
          <p:cNvPicPr>
            <a:picLocks noChangeAspect="1" noChangeArrowheads="1"/>
          </p:cNvPicPr>
          <p:nvPr/>
        </p:nvPicPr>
        <p:blipFill>
          <a:blip r:embed="rId3" cstate="print"/>
          <a:srcRect/>
          <a:stretch>
            <a:fillRect/>
          </a:stretch>
        </p:blipFill>
        <p:spPr bwMode="auto">
          <a:xfrm>
            <a:off x="1524000" y="0"/>
            <a:ext cx="4572000" cy="4743450"/>
          </a:xfrm>
          <a:prstGeom prst="rect">
            <a:avLst/>
          </a:prstGeom>
          <a:noFill/>
        </p:spPr>
      </p:pic>
      <p:sp>
        <p:nvSpPr>
          <p:cNvPr id="5" name="Rectangle 4"/>
          <p:cNvSpPr/>
          <p:nvPr/>
        </p:nvSpPr>
        <p:spPr>
          <a:xfrm>
            <a:off x="1066800" y="5105400"/>
            <a:ext cx="7848600" cy="523220"/>
          </a:xfrm>
          <a:prstGeom prst="rect">
            <a:avLst/>
          </a:prstGeom>
        </p:spPr>
        <p:txBody>
          <a:bodyPr wrap="square">
            <a:spAutoFit/>
          </a:bodyPr>
          <a:lstStyle/>
          <a:p>
            <a:pPr lvl="0" fontAlgn="base">
              <a:spcBef>
                <a:spcPct val="0"/>
              </a:spcBef>
              <a:spcAft>
                <a:spcPct val="0"/>
              </a:spcAft>
            </a:pPr>
            <a:r>
              <a:rPr lang="en-US" sz="1400" dirty="0">
                <a:solidFill>
                  <a:prstClr val="black"/>
                </a:solidFill>
                <a:latin typeface="Book Antiqua" pitchFamily="18" charset="0"/>
                <a:ea typeface="Times New Roman" pitchFamily="18" charset="0"/>
                <a:cs typeface="Arial" pitchFamily="34" charset="0"/>
              </a:rPr>
              <a:t>1882:   Mary is chosen to attend  school in </a:t>
            </a:r>
            <a:r>
              <a:rPr lang="en-US" sz="1400" dirty="0" err="1">
                <a:solidFill>
                  <a:prstClr val="black"/>
                </a:solidFill>
                <a:latin typeface="Book Antiqua" pitchFamily="18" charset="0"/>
                <a:ea typeface="Times New Roman" pitchFamily="18" charset="0"/>
                <a:cs typeface="Arial" pitchFamily="34" charset="0"/>
              </a:rPr>
              <a:t>Mayesville</a:t>
            </a:r>
            <a:r>
              <a:rPr lang="en-US" sz="1400" dirty="0">
                <a:solidFill>
                  <a:prstClr val="black"/>
                </a:solidFill>
                <a:latin typeface="Book Antiqua" pitchFamily="18" charset="0"/>
                <a:ea typeface="Times New Roman" pitchFamily="18" charset="0"/>
                <a:cs typeface="Arial" pitchFamily="34" charset="0"/>
              </a:rPr>
              <a:t> and walks 5 miles to and from school </a:t>
            </a:r>
          </a:p>
          <a:p>
            <a:pPr lvl="0" fontAlgn="base">
              <a:spcBef>
                <a:spcPct val="0"/>
              </a:spcBef>
              <a:spcAft>
                <a:spcPct val="0"/>
              </a:spcAft>
            </a:pPr>
            <a:r>
              <a:rPr lang="en-US" sz="1400" dirty="0">
                <a:solidFill>
                  <a:prstClr val="black"/>
                </a:solidFill>
                <a:latin typeface="Book Antiqua" pitchFamily="18" charset="0"/>
                <a:ea typeface="Times New Roman" pitchFamily="18" charset="0"/>
                <a:cs typeface="Arial" pitchFamily="34" charset="0"/>
              </a:rPr>
              <a:t>1887: Mary receives a scholarship to attend Scotia Seminary in Concord, North Carolina.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675" y="1978025"/>
            <a:ext cx="6469063"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 y="1385937"/>
            <a:ext cx="8915400" cy="369332"/>
          </a:xfrm>
          <a:prstGeom prst="rect">
            <a:avLst/>
          </a:prstGeom>
          <a:noFill/>
        </p:spPr>
        <p:txBody>
          <a:bodyPr wrap="square" rtlCol="0">
            <a:spAutoFit/>
          </a:bodyPr>
          <a:lstStyle/>
          <a:p>
            <a:pPr lvl="0" fontAlgn="base">
              <a:spcBef>
                <a:spcPct val="0"/>
              </a:spcBef>
              <a:spcAft>
                <a:spcPct val="0"/>
              </a:spcAft>
            </a:pPr>
            <a:r>
              <a:rPr lang="en-US" dirty="0">
                <a:solidFill>
                  <a:prstClr val="black"/>
                </a:solidFill>
                <a:latin typeface="Book Antiqua" pitchFamily="18" charset="0"/>
                <a:ea typeface="Times New Roman" pitchFamily="18" charset="0"/>
                <a:cs typeface="Arial" pitchFamily="34" charset="0"/>
              </a:rPr>
              <a:t>1894:  Mary is the only Negro to attend the Moody Bible Institute in Chicago, Illinois.</a:t>
            </a:r>
          </a:p>
        </p:txBody>
      </p:sp>
    </p:spTree>
    <p:extLst>
      <p:ext uri="{BB962C8B-B14F-4D97-AF65-F5344CB8AC3E}">
        <p14:creationId xmlns:p14="http://schemas.microsoft.com/office/powerpoint/2010/main" val="1255585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Albertus Bethune</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76600" y="2763044"/>
            <a:ext cx="2590800"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5791200"/>
            <a:ext cx="8153400" cy="923330"/>
          </a:xfrm>
          <a:prstGeom prst="rect">
            <a:avLst/>
          </a:prstGeom>
          <a:noFill/>
        </p:spPr>
        <p:txBody>
          <a:bodyPr wrap="square" rtlCol="0">
            <a:spAutoFit/>
          </a:bodyPr>
          <a:lstStyle/>
          <a:p>
            <a:r>
              <a:rPr lang="en-US" dirty="0"/>
              <a:t>Mary got a job in Atlanta,  GA., and met Albertus in the church choir.  They married in 1898, and their only son Albert was born one year later.  He died in 1918 at the age of 48.   </a:t>
            </a:r>
          </a:p>
        </p:txBody>
      </p:sp>
    </p:spTree>
    <p:extLst>
      <p:ext uri="{BB962C8B-B14F-4D97-AF65-F5344CB8AC3E}">
        <p14:creationId xmlns:p14="http://schemas.microsoft.com/office/powerpoint/2010/main" val="808844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8229600" cy="1143000"/>
          </a:xfrm>
        </p:spPr>
        <p:txBody>
          <a:bodyPr>
            <a:normAutofit/>
          </a:bodyPr>
          <a:lstStyle/>
          <a:p>
            <a:r>
              <a:rPr lang="en-US" dirty="0"/>
              <a:t>Mary and her son Albert </a:t>
            </a:r>
            <a:r>
              <a:rPr lang="en-US" sz="2200" dirty="0"/>
              <a:t>(born in 1899)</a:t>
            </a:r>
          </a:p>
        </p:txBody>
      </p:sp>
      <p:pic>
        <p:nvPicPr>
          <p:cNvPr id="4" name="Content Placeholder 3" descr="Albert Sr. and Mary.TIF"/>
          <p:cNvPicPr>
            <a:picLocks noGrp="1" noChangeAspect="1"/>
          </p:cNvPicPr>
          <p:nvPr>
            <p:ph idx="1"/>
          </p:nvPr>
        </p:nvPicPr>
        <p:blipFill>
          <a:blip r:embed="rId3" cstate="print"/>
          <a:stretch>
            <a:fillRect/>
          </a:stretch>
        </p:blipFill>
        <p:spPr>
          <a:xfrm>
            <a:off x="1645708" y="1935163"/>
            <a:ext cx="5852583" cy="3856037"/>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www2.talbot.edu/ce20/educators/images/mary_bethune.jpg"/>
          <p:cNvPicPr>
            <a:picLocks noChangeAspect="1" noChangeArrowheads="1"/>
          </p:cNvPicPr>
          <p:nvPr/>
        </p:nvPicPr>
        <p:blipFill>
          <a:blip r:embed="rId3" cstate="print"/>
          <a:srcRect/>
          <a:stretch>
            <a:fillRect/>
          </a:stretch>
        </p:blipFill>
        <p:spPr bwMode="auto">
          <a:xfrm>
            <a:off x="1676400" y="1828800"/>
            <a:ext cx="3048000" cy="3124200"/>
          </a:xfrm>
          <a:prstGeom prst="rect">
            <a:avLst/>
          </a:prstGeom>
          <a:noFill/>
        </p:spPr>
      </p:pic>
      <p:sp>
        <p:nvSpPr>
          <p:cNvPr id="3" name="TextBox 2"/>
          <p:cNvSpPr txBox="1"/>
          <p:nvPr/>
        </p:nvSpPr>
        <p:spPr>
          <a:xfrm>
            <a:off x="1524000" y="1143000"/>
            <a:ext cx="5486400" cy="369332"/>
          </a:xfrm>
          <a:prstGeom prst="rect">
            <a:avLst/>
          </a:prstGeom>
          <a:noFill/>
        </p:spPr>
        <p:txBody>
          <a:bodyPr wrap="square" rtlCol="0">
            <a:spAutoFit/>
          </a:bodyPr>
          <a:lstStyle/>
          <a:p>
            <a:r>
              <a:rPr lang="en-US" dirty="0"/>
              <a:t>Oct. 4, 1904, Mary opens her Daytona school.</a:t>
            </a:r>
          </a:p>
        </p:txBody>
      </p:sp>
      <p:sp>
        <p:nvSpPr>
          <p:cNvPr id="2" name="TextBox 1"/>
          <p:cNvSpPr txBox="1"/>
          <p:nvPr/>
        </p:nvSpPr>
        <p:spPr>
          <a:xfrm>
            <a:off x="990600" y="5410200"/>
            <a:ext cx="7924800" cy="923330"/>
          </a:xfrm>
          <a:prstGeom prst="rect">
            <a:avLst/>
          </a:prstGeom>
          <a:noFill/>
        </p:spPr>
        <p:txBody>
          <a:bodyPr wrap="square" rtlCol="0">
            <a:spAutoFit/>
          </a:bodyPr>
          <a:lstStyle/>
          <a:p>
            <a:r>
              <a:rPr lang="en-US" dirty="0"/>
              <a:t>Mary had $1.50 and shook hands with John Williams who rented her a house for $11 a month.  Within one year, she  needed more space as so  many mothers wanted their children to attend her school.</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20797</TotalTime>
  <Words>1727</Words>
  <Application>Microsoft Office PowerPoint</Application>
  <PresentationFormat>On-screen Show (4:3)</PresentationFormat>
  <Paragraphs>151</Paragraphs>
  <Slides>46</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Book Antiqua</vt:lpstr>
      <vt:lpstr>Calibri</vt:lpstr>
      <vt:lpstr>Constantia</vt:lpstr>
      <vt:lpstr>Verdana</vt:lpstr>
      <vt:lpstr>Wingdings 2</vt:lpstr>
      <vt:lpstr>Flow</vt:lpstr>
      <vt:lpstr>Dr. MARY MCLEOD BETHUNE</vt:lpstr>
      <vt:lpstr>Born near Mayesville, SC, 1875</vt:lpstr>
      <vt:lpstr>Mary’s Parents</vt:lpstr>
      <vt:lpstr>McLeod’s  Homestead</vt:lpstr>
      <vt:lpstr>PowerPoint Presentation</vt:lpstr>
      <vt:lpstr>PowerPoint Presentation</vt:lpstr>
      <vt:lpstr>Albertus Bethune</vt:lpstr>
      <vt:lpstr>Mary and her son Albert (born in 1899)</vt:lpstr>
      <vt:lpstr>PowerPoint Presentation</vt:lpstr>
      <vt:lpstr>PowerPoint Presentation</vt:lpstr>
      <vt:lpstr>PowerPoint Presentation</vt:lpstr>
      <vt:lpstr>Mary purchased “Hell’s Hole” dump for $250 and the  Daytona Normal and Industrial Institute was established there in 1907.</vt:lpstr>
      <vt:lpstr>PowerPoint Presentation</vt:lpstr>
      <vt:lpstr>PowerPoint Presentation</vt:lpstr>
      <vt:lpstr>PowerPoint Presentation</vt:lpstr>
      <vt:lpstr>Mr. Gamble</vt:lpstr>
      <vt:lpstr>John White</vt:lpstr>
      <vt:lpstr>PowerPoint Presentation</vt:lpstr>
      <vt:lpstr>The Klu Klux Klan tried to get a KKK supporter elected in 1917.</vt:lpstr>
      <vt:lpstr>PowerPoint Presentation</vt:lpstr>
      <vt:lpstr>PowerPoint Presentation</vt:lpstr>
      <vt:lpstr>PowerPoint Presentation</vt:lpstr>
      <vt:lpstr>The Black Velvet Rose  (1927)</vt:lpstr>
      <vt:lpstr>PowerPoint Presentation</vt:lpstr>
      <vt:lpstr>PowerPoint Presentation</vt:lpstr>
      <vt:lpstr>PowerPoint Presentation</vt:lpstr>
      <vt:lpstr>Mary advised four presidents and  was very influential in D.C.</vt:lpstr>
      <vt:lpstr>Mary and Eleanor Roosevelt</vt:lpstr>
      <vt:lpstr>PowerPoint Presentation</vt:lpstr>
      <vt:lpstr>1943: Mary is a general in the Women’s Army for the National Defense. </vt:lpstr>
      <vt:lpstr>PowerPoint Presentation</vt:lpstr>
      <vt:lpstr>1949: Mary is awarded the Medal of Honor and Merit in Haiti. 1952: She receives the Order of the Star of Africa from the Liberian president and tours Africa. </vt:lpstr>
      <vt:lpstr>PowerPoint Presentation</vt:lpstr>
      <vt:lpstr>Mary at White Hall</vt:lpstr>
      <vt:lpstr>PowerPoint Presentation</vt:lpstr>
      <vt:lpstr>PowerPoint Presentation</vt:lpstr>
      <vt:lpstr>Mary at her Retreat</vt:lpstr>
      <vt:lpstr>PowerPoint Presentation</vt:lpstr>
      <vt:lpstr>Albert Jr., grandson/adopted son, with stamp dedicated on March 5, 1985.</vt:lpstr>
      <vt:lpstr>PowerPoint Presentation</vt:lpstr>
      <vt:lpstr>PowerPoint Presentation</vt:lpstr>
      <vt:lpstr>PowerPoint Presentation</vt:lpstr>
      <vt:lpstr>PowerPoint Presentation</vt:lpstr>
      <vt:lpstr>Statue in Washington, D.C.  (July 10,1974)</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Nancy</dc:creator>
  <cp:lastModifiedBy>Lowell Lohman</cp:lastModifiedBy>
  <cp:revision>131</cp:revision>
  <dcterms:created xsi:type="dcterms:W3CDTF">2012-02-24T18:11:02Z</dcterms:created>
  <dcterms:modified xsi:type="dcterms:W3CDTF">2023-02-26T23:07:29Z</dcterms:modified>
</cp:coreProperties>
</file>